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5"/>
  </p:notesMasterIdLst>
  <p:sldIdLst>
    <p:sldId id="699" r:id="rId3"/>
    <p:sldId id="700" r:id="rId4"/>
    <p:sldId id="703" r:id="rId5"/>
    <p:sldId id="704" r:id="rId6"/>
    <p:sldId id="705" r:id="rId7"/>
    <p:sldId id="706" r:id="rId8"/>
    <p:sldId id="707" r:id="rId9"/>
    <p:sldId id="708" r:id="rId10"/>
    <p:sldId id="730" r:id="rId11"/>
    <p:sldId id="709" r:id="rId12"/>
    <p:sldId id="710" r:id="rId13"/>
    <p:sldId id="711" r:id="rId14"/>
    <p:sldId id="723" r:id="rId15"/>
    <p:sldId id="724" r:id="rId16"/>
    <p:sldId id="725" r:id="rId17"/>
    <p:sldId id="712" r:id="rId18"/>
    <p:sldId id="713" r:id="rId19"/>
    <p:sldId id="714" r:id="rId20"/>
    <p:sldId id="715" r:id="rId21"/>
    <p:sldId id="717" r:id="rId22"/>
    <p:sldId id="721" r:id="rId23"/>
    <p:sldId id="722" r:id="rId24"/>
    <p:sldId id="726" r:id="rId25"/>
    <p:sldId id="727" r:id="rId26"/>
    <p:sldId id="728" r:id="rId27"/>
    <p:sldId id="729" r:id="rId28"/>
    <p:sldId id="718" r:id="rId29"/>
    <p:sldId id="719" r:id="rId30"/>
    <p:sldId id="720" r:id="rId31"/>
    <p:sldId id="701" r:id="rId32"/>
    <p:sldId id="702" r:id="rId33"/>
    <p:sldId id="679" r:id="rId3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4A30"/>
    <a:srgbClr val="600477"/>
    <a:srgbClr val="2462B0"/>
    <a:srgbClr val="FDBA14"/>
    <a:srgbClr val="000000"/>
    <a:srgbClr val="D83F3F"/>
    <a:srgbClr val="FFCE33"/>
    <a:srgbClr val="22B1BF"/>
    <a:srgbClr val="499D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86447" autoAdjust="0"/>
  </p:normalViewPr>
  <p:slideViewPr>
    <p:cSldViewPr snapToGrid="0">
      <p:cViewPr varScale="1">
        <p:scale>
          <a:sx n="73" d="100"/>
          <a:sy n="73" d="100"/>
        </p:scale>
        <p:origin x="75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C05BA7-B2DB-48F3-BD06-279A487A721A}" type="doc">
      <dgm:prSet loTypeId="urn:microsoft.com/office/officeart/2005/8/layout/hList7" loCatId="list" qsTypeId="urn:microsoft.com/office/officeart/2005/8/quickstyle/simple1" qsCatId="simple" csTypeId="urn:microsoft.com/office/officeart/2005/8/colors/colorful3" csCatId="colorful" phldr="1"/>
      <dgm:spPr/>
      <dgm:t>
        <a:bodyPr/>
        <a:lstStyle/>
        <a:p>
          <a:endParaRPr lang="en-US"/>
        </a:p>
      </dgm:t>
    </dgm:pt>
    <dgm:pt modelId="{F708D32B-AF75-4B38-AEBF-22F6F5BA9C31}">
      <dgm:prSet/>
      <dgm:spPr>
        <a:solidFill>
          <a:schemeClr val="accent2">
            <a:lumMod val="75000"/>
          </a:schemeClr>
        </a:solidFill>
      </dgm:spPr>
      <dgm:t>
        <a:bodyPr/>
        <a:lstStyle/>
        <a:p>
          <a:r>
            <a:rPr lang="en-US" dirty="0"/>
            <a:t>git checkout master (</a:t>
          </a:r>
          <a:r>
            <a:rPr lang="en-US" dirty="0" err="1"/>
            <a:t>Chuyển</a:t>
          </a:r>
          <a:r>
            <a:rPr lang="en-US" dirty="0"/>
            <a:t> </a:t>
          </a:r>
          <a:r>
            <a:rPr lang="en-US" dirty="0" err="1"/>
            <a:t>về</a:t>
          </a:r>
          <a:r>
            <a:rPr lang="en-US" dirty="0"/>
            <a:t> branch </a:t>
          </a:r>
          <a:r>
            <a:rPr lang="en-US" dirty="0" err="1"/>
            <a:t>cần</a:t>
          </a:r>
          <a:r>
            <a:rPr lang="en-US" dirty="0"/>
            <a:t> </a:t>
          </a:r>
          <a:r>
            <a:rPr lang="en-US" dirty="0" err="1"/>
            <a:t>gộp</a:t>
          </a:r>
          <a:r>
            <a:rPr lang="en-US" dirty="0"/>
            <a:t> master)</a:t>
          </a:r>
        </a:p>
      </dgm:t>
    </dgm:pt>
    <dgm:pt modelId="{1F1413B0-1B3B-4BD3-AA85-9D016E41D54E}" type="parTrans" cxnId="{8801CF88-9916-4369-B6D4-EA96008FB1C3}">
      <dgm:prSet/>
      <dgm:spPr/>
      <dgm:t>
        <a:bodyPr/>
        <a:lstStyle/>
        <a:p>
          <a:endParaRPr lang="en-US"/>
        </a:p>
      </dgm:t>
    </dgm:pt>
    <dgm:pt modelId="{D30DDD80-F1F4-4B5D-9D2D-8F208226C0F5}" type="sibTrans" cxnId="{8801CF88-9916-4369-B6D4-EA96008FB1C3}">
      <dgm:prSet/>
      <dgm:spPr/>
      <dgm:t>
        <a:bodyPr/>
        <a:lstStyle/>
        <a:p>
          <a:endParaRPr lang="en-US"/>
        </a:p>
      </dgm:t>
    </dgm:pt>
    <dgm:pt modelId="{C5B49FDA-72F0-4698-8CEE-B1663D06A532}">
      <dgm:prSet/>
      <dgm:spPr/>
      <dgm:t>
        <a:bodyPr/>
        <a:lstStyle/>
        <a:p>
          <a:r>
            <a:rPr lang="en-US" dirty="0"/>
            <a:t>git merge develop (</a:t>
          </a:r>
          <a:r>
            <a:rPr lang="en-US" dirty="0" err="1"/>
            <a:t>Gộp</a:t>
          </a:r>
          <a:r>
            <a:rPr lang="en-US" dirty="0"/>
            <a:t> branch develop </a:t>
          </a:r>
          <a:r>
            <a:rPr lang="en-US" dirty="0" err="1"/>
            <a:t>vào</a:t>
          </a:r>
          <a:r>
            <a:rPr lang="en-US" dirty="0"/>
            <a:t> branch </a:t>
          </a:r>
          <a:r>
            <a:rPr lang="en-US" dirty="0" err="1"/>
            <a:t>hiện</a:t>
          </a:r>
          <a:r>
            <a:rPr lang="en-US" dirty="0"/>
            <a:t> </a:t>
          </a:r>
          <a:r>
            <a:rPr lang="en-US" dirty="0" err="1"/>
            <a:t>tại</a:t>
          </a:r>
          <a:r>
            <a:rPr lang="en-US" dirty="0"/>
            <a:t> </a:t>
          </a:r>
          <a:r>
            <a:rPr lang="en-US" dirty="0" err="1"/>
            <a:t>là</a:t>
          </a:r>
          <a:r>
            <a:rPr lang="en-US" dirty="0"/>
            <a:t> master)</a:t>
          </a:r>
        </a:p>
      </dgm:t>
    </dgm:pt>
    <dgm:pt modelId="{9DCA5338-098F-469A-9BB4-530D3765FEE6}" type="parTrans" cxnId="{A7D6D7C8-CB18-415F-9C2B-B737E738F996}">
      <dgm:prSet/>
      <dgm:spPr/>
      <dgm:t>
        <a:bodyPr/>
        <a:lstStyle/>
        <a:p>
          <a:endParaRPr lang="en-US"/>
        </a:p>
      </dgm:t>
    </dgm:pt>
    <dgm:pt modelId="{050B0ACE-3A50-4D2E-BC62-8E1F2417B4BC}" type="sibTrans" cxnId="{A7D6D7C8-CB18-415F-9C2B-B737E738F996}">
      <dgm:prSet/>
      <dgm:spPr/>
      <dgm:t>
        <a:bodyPr/>
        <a:lstStyle/>
        <a:p>
          <a:endParaRPr lang="en-US"/>
        </a:p>
      </dgm:t>
    </dgm:pt>
    <dgm:pt modelId="{5CF8E1CB-98F8-4884-AD66-F0E00F5E03B9}" type="pres">
      <dgm:prSet presAssocID="{FFC05BA7-B2DB-48F3-BD06-279A487A721A}" presName="Name0" presStyleCnt="0">
        <dgm:presLayoutVars>
          <dgm:dir/>
          <dgm:resizeHandles val="exact"/>
        </dgm:presLayoutVars>
      </dgm:prSet>
      <dgm:spPr/>
      <dgm:t>
        <a:bodyPr/>
        <a:lstStyle/>
        <a:p>
          <a:endParaRPr lang="en-US"/>
        </a:p>
      </dgm:t>
    </dgm:pt>
    <dgm:pt modelId="{1B035876-2F82-44FB-BC61-F83A266F16AE}" type="pres">
      <dgm:prSet presAssocID="{FFC05BA7-B2DB-48F3-BD06-279A487A721A}" presName="fgShape" presStyleLbl="fgShp" presStyleIdx="0" presStyleCnt="1"/>
      <dgm:spPr/>
    </dgm:pt>
    <dgm:pt modelId="{4DF092AC-B63C-4732-89FA-4507B131A235}" type="pres">
      <dgm:prSet presAssocID="{FFC05BA7-B2DB-48F3-BD06-279A487A721A}" presName="linComp" presStyleCnt="0"/>
      <dgm:spPr/>
    </dgm:pt>
    <dgm:pt modelId="{9BB9A4CC-17F2-4E88-A24C-77EFD7F82D3A}" type="pres">
      <dgm:prSet presAssocID="{F708D32B-AF75-4B38-AEBF-22F6F5BA9C31}" presName="compNode" presStyleCnt="0"/>
      <dgm:spPr/>
    </dgm:pt>
    <dgm:pt modelId="{46CCA6ED-831A-426A-B098-0C64F2BCF566}" type="pres">
      <dgm:prSet presAssocID="{F708D32B-AF75-4B38-AEBF-22F6F5BA9C31}" presName="bkgdShape" presStyleLbl="node1" presStyleIdx="0" presStyleCnt="2"/>
      <dgm:spPr/>
      <dgm:t>
        <a:bodyPr/>
        <a:lstStyle/>
        <a:p>
          <a:endParaRPr lang="en-US"/>
        </a:p>
      </dgm:t>
    </dgm:pt>
    <dgm:pt modelId="{363E63FC-3AB1-447D-9606-42709AF1AB11}" type="pres">
      <dgm:prSet presAssocID="{F708D32B-AF75-4B38-AEBF-22F6F5BA9C31}" presName="nodeTx" presStyleLbl="node1" presStyleIdx="0" presStyleCnt="2">
        <dgm:presLayoutVars>
          <dgm:bulletEnabled val="1"/>
        </dgm:presLayoutVars>
      </dgm:prSet>
      <dgm:spPr/>
      <dgm:t>
        <a:bodyPr/>
        <a:lstStyle/>
        <a:p>
          <a:endParaRPr lang="en-US"/>
        </a:p>
      </dgm:t>
    </dgm:pt>
    <dgm:pt modelId="{FC2F0A3B-BA05-485E-827C-23A2298A2770}" type="pres">
      <dgm:prSet presAssocID="{F708D32B-AF75-4B38-AEBF-22F6F5BA9C31}" presName="invisiNode" presStyleLbl="node1" presStyleIdx="0" presStyleCnt="2"/>
      <dgm:spPr/>
    </dgm:pt>
    <dgm:pt modelId="{A0C584B7-620E-45F8-91D1-8D58A5A243E4}" type="pres">
      <dgm:prSet presAssocID="{F708D32B-AF75-4B38-AEBF-22F6F5BA9C31}" presName="imagNode" presStyleLbl="fgImgPlace1" presStyleIdx="0" presStyleCnt="2"/>
      <dgm:spPr/>
    </dgm:pt>
    <dgm:pt modelId="{AC19834B-42A8-4845-8A5D-BDCFE37C00CA}" type="pres">
      <dgm:prSet presAssocID="{D30DDD80-F1F4-4B5D-9D2D-8F208226C0F5}" presName="sibTrans" presStyleLbl="sibTrans2D1" presStyleIdx="0" presStyleCnt="0"/>
      <dgm:spPr/>
      <dgm:t>
        <a:bodyPr/>
        <a:lstStyle/>
        <a:p>
          <a:endParaRPr lang="en-US"/>
        </a:p>
      </dgm:t>
    </dgm:pt>
    <dgm:pt modelId="{686C9F5F-4072-423E-A9ED-126E850152EC}" type="pres">
      <dgm:prSet presAssocID="{C5B49FDA-72F0-4698-8CEE-B1663D06A532}" presName="compNode" presStyleCnt="0"/>
      <dgm:spPr/>
    </dgm:pt>
    <dgm:pt modelId="{576B87C8-1D23-40C7-B6B7-5905A564EC35}" type="pres">
      <dgm:prSet presAssocID="{C5B49FDA-72F0-4698-8CEE-B1663D06A532}" presName="bkgdShape" presStyleLbl="node1" presStyleIdx="1" presStyleCnt="2"/>
      <dgm:spPr/>
      <dgm:t>
        <a:bodyPr/>
        <a:lstStyle/>
        <a:p>
          <a:endParaRPr lang="en-US"/>
        </a:p>
      </dgm:t>
    </dgm:pt>
    <dgm:pt modelId="{3A45D12A-E558-4DB5-AA0F-C4496DE26E9F}" type="pres">
      <dgm:prSet presAssocID="{C5B49FDA-72F0-4698-8CEE-B1663D06A532}" presName="nodeTx" presStyleLbl="node1" presStyleIdx="1" presStyleCnt="2">
        <dgm:presLayoutVars>
          <dgm:bulletEnabled val="1"/>
        </dgm:presLayoutVars>
      </dgm:prSet>
      <dgm:spPr/>
      <dgm:t>
        <a:bodyPr/>
        <a:lstStyle/>
        <a:p>
          <a:endParaRPr lang="en-US"/>
        </a:p>
      </dgm:t>
    </dgm:pt>
    <dgm:pt modelId="{A621A295-ADE4-4D6B-9A8B-9FEEAD823800}" type="pres">
      <dgm:prSet presAssocID="{C5B49FDA-72F0-4698-8CEE-B1663D06A532}" presName="invisiNode" presStyleLbl="node1" presStyleIdx="1" presStyleCnt="2"/>
      <dgm:spPr/>
    </dgm:pt>
    <dgm:pt modelId="{82F677A6-E27B-4B29-92F6-8E1E15024B0A}" type="pres">
      <dgm:prSet presAssocID="{C5B49FDA-72F0-4698-8CEE-B1663D06A532}" presName="imagNode" presStyleLbl="fgImgPlace1" presStyleIdx="1" presStyleCnt="2"/>
      <dgm:spPr/>
    </dgm:pt>
  </dgm:ptLst>
  <dgm:cxnLst>
    <dgm:cxn modelId="{27AADBA9-45E5-449D-904A-153E6A9D3B62}" type="presOf" srcId="{F708D32B-AF75-4B38-AEBF-22F6F5BA9C31}" destId="{46CCA6ED-831A-426A-B098-0C64F2BCF566}" srcOrd="0" destOrd="0" presId="urn:microsoft.com/office/officeart/2005/8/layout/hList7"/>
    <dgm:cxn modelId="{8801CF88-9916-4369-B6D4-EA96008FB1C3}" srcId="{FFC05BA7-B2DB-48F3-BD06-279A487A721A}" destId="{F708D32B-AF75-4B38-AEBF-22F6F5BA9C31}" srcOrd="0" destOrd="0" parTransId="{1F1413B0-1B3B-4BD3-AA85-9D016E41D54E}" sibTransId="{D30DDD80-F1F4-4B5D-9D2D-8F208226C0F5}"/>
    <dgm:cxn modelId="{05098B7D-A3D3-4A73-A20F-955E74211174}" type="presOf" srcId="{FFC05BA7-B2DB-48F3-BD06-279A487A721A}" destId="{5CF8E1CB-98F8-4884-AD66-F0E00F5E03B9}" srcOrd="0" destOrd="0" presId="urn:microsoft.com/office/officeart/2005/8/layout/hList7"/>
    <dgm:cxn modelId="{A7D6D7C8-CB18-415F-9C2B-B737E738F996}" srcId="{FFC05BA7-B2DB-48F3-BD06-279A487A721A}" destId="{C5B49FDA-72F0-4698-8CEE-B1663D06A532}" srcOrd="1" destOrd="0" parTransId="{9DCA5338-098F-469A-9BB4-530D3765FEE6}" sibTransId="{050B0ACE-3A50-4D2E-BC62-8E1F2417B4BC}"/>
    <dgm:cxn modelId="{8E01065B-2BC6-42F6-8BD4-86B470B7FCBF}" type="presOf" srcId="{D30DDD80-F1F4-4B5D-9D2D-8F208226C0F5}" destId="{AC19834B-42A8-4845-8A5D-BDCFE37C00CA}" srcOrd="0" destOrd="0" presId="urn:microsoft.com/office/officeart/2005/8/layout/hList7"/>
    <dgm:cxn modelId="{00D9F6A3-24B1-4930-BE23-ADC7F46ACBA0}" type="presOf" srcId="{C5B49FDA-72F0-4698-8CEE-B1663D06A532}" destId="{576B87C8-1D23-40C7-B6B7-5905A564EC35}" srcOrd="0" destOrd="0" presId="urn:microsoft.com/office/officeart/2005/8/layout/hList7"/>
    <dgm:cxn modelId="{E926BF72-D423-43B1-BA08-F36F77096978}" type="presOf" srcId="{C5B49FDA-72F0-4698-8CEE-B1663D06A532}" destId="{3A45D12A-E558-4DB5-AA0F-C4496DE26E9F}" srcOrd="1" destOrd="0" presId="urn:microsoft.com/office/officeart/2005/8/layout/hList7"/>
    <dgm:cxn modelId="{91E0D454-5639-4287-9114-D824A5AFCFD8}" type="presOf" srcId="{F708D32B-AF75-4B38-AEBF-22F6F5BA9C31}" destId="{363E63FC-3AB1-447D-9606-42709AF1AB11}" srcOrd="1" destOrd="0" presId="urn:microsoft.com/office/officeart/2005/8/layout/hList7"/>
    <dgm:cxn modelId="{52344977-7253-468A-9CEA-99BF89C63AFD}" type="presParOf" srcId="{5CF8E1CB-98F8-4884-AD66-F0E00F5E03B9}" destId="{1B035876-2F82-44FB-BC61-F83A266F16AE}" srcOrd="0" destOrd="0" presId="urn:microsoft.com/office/officeart/2005/8/layout/hList7"/>
    <dgm:cxn modelId="{5BC39D28-D9E7-498A-BFC1-FEF0C4DDF8A7}" type="presParOf" srcId="{5CF8E1CB-98F8-4884-AD66-F0E00F5E03B9}" destId="{4DF092AC-B63C-4732-89FA-4507B131A235}" srcOrd="1" destOrd="0" presId="urn:microsoft.com/office/officeart/2005/8/layout/hList7"/>
    <dgm:cxn modelId="{629951A8-AF76-4238-ABC4-948A52DA8E7D}" type="presParOf" srcId="{4DF092AC-B63C-4732-89FA-4507B131A235}" destId="{9BB9A4CC-17F2-4E88-A24C-77EFD7F82D3A}" srcOrd="0" destOrd="0" presId="urn:microsoft.com/office/officeart/2005/8/layout/hList7"/>
    <dgm:cxn modelId="{CC1107BF-BD68-4AF0-8875-DEC44C8025F7}" type="presParOf" srcId="{9BB9A4CC-17F2-4E88-A24C-77EFD7F82D3A}" destId="{46CCA6ED-831A-426A-B098-0C64F2BCF566}" srcOrd="0" destOrd="0" presId="urn:microsoft.com/office/officeart/2005/8/layout/hList7"/>
    <dgm:cxn modelId="{038BFF41-2D43-4326-98B0-1B4A6586403C}" type="presParOf" srcId="{9BB9A4CC-17F2-4E88-A24C-77EFD7F82D3A}" destId="{363E63FC-3AB1-447D-9606-42709AF1AB11}" srcOrd="1" destOrd="0" presId="urn:microsoft.com/office/officeart/2005/8/layout/hList7"/>
    <dgm:cxn modelId="{726BBF85-6D7E-488F-8D1A-938E349ECDC0}" type="presParOf" srcId="{9BB9A4CC-17F2-4E88-A24C-77EFD7F82D3A}" destId="{FC2F0A3B-BA05-485E-827C-23A2298A2770}" srcOrd="2" destOrd="0" presId="urn:microsoft.com/office/officeart/2005/8/layout/hList7"/>
    <dgm:cxn modelId="{069D7B6F-9AD1-4E49-8E35-A436BD35F8B3}" type="presParOf" srcId="{9BB9A4CC-17F2-4E88-A24C-77EFD7F82D3A}" destId="{A0C584B7-620E-45F8-91D1-8D58A5A243E4}" srcOrd="3" destOrd="0" presId="urn:microsoft.com/office/officeart/2005/8/layout/hList7"/>
    <dgm:cxn modelId="{C47A7556-7685-449C-83F5-EDA3145BCD9B}" type="presParOf" srcId="{4DF092AC-B63C-4732-89FA-4507B131A235}" destId="{AC19834B-42A8-4845-8A5D-BDCFE37C00CA}" srcOrd="1" destOrd="0" presId="urn:microsoft.com/office/officeart/2005/8/layout/hList7"/>
    <dgm:cxn modelId="{1167E7D0-46E8-4D9D-963C-65D2C9DA1BCB}" type="presParOf" srcId="{4DF092AC-B63C-4732-89FA-4507B131A235}" destId="{686C9F5F-4072-423E-A9ED-126E850152EC}" srcOrd="2" destOrd="0" presId="urn:microsoft.com/office/officeart/2005/8/layout/hList7"/>
    <dgm:cxn modelId="{C63A51B4-726D-4501-8EAF-DFF04226456A}" type="presParOf" srcId="{686C9F5F-4072-423E-A9ED-126E850152EC}" destId="{576B87C8-1D23-40C7-B6B7-5905A564EC35}" srcOrd="0" destOrd="0" presId="urn:microsoft.com/office/officeart/2005/8/layout/hList7"/>
    <dgm:cxn modelId="{A2C7462A-DA9A-40B8-BA6B-C2F6B1E9ACE5}" type="presParOf" srcId="{686C9F5F-4072-423E-A9ED-126E850152EC}" destId="{3A45D12A-E558-4DB5-AA0F-C4496DE26E9F}" srcOrd="1" destOrd="0" presId="urn:microsoft.com/office/officeart/2005/8/layout/hList7"/>
    <dgm:cxn modelId="{81C23611-EB94-48E6-9D00-9DA76771274E}" type="presParOf" srcId="{686C9F5F-4072-423E-A9ED-126E850152EC}" destId="{A621A295-ADE4-4D6B-9A8B-9FEEAD823800}" srcOrd="2" destOrd="0" presId="urn:microsoft.com/office/officeart/2005/8/layout/hList7"/>
    <dgm:cxn modelId="{596C0794-917F-4CEB-B1DC-FE34AD27CCA4}" type="presParOf" srcId="{686C9F5F-4072-423E-A9ED-126E850152EC}" destId="{82F677A6-E27B-4B29-92F6-8E1E15024B0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CA6ED-831A-426A-B098-0C64F2BCF566}">
      <dsp:nvSpPr>
        <dsp:cNvPr id="0" name=""/>
        <dsp:cNvSpPr/>
      </dsp:nvSpPr>
      <dsp:spPr>
        <a:xfrm>
          <a:off x="5197" y="0"/>
          <a:ext cx="5953935" cy="548450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lvl="0" algn="ctr" defTabSz="1733550">
            <a:lnSpc>
              <a:spcPct val="90000"/>
            </a:lnSpc>
            <a:spcBef>
              <a:spcPct val="0"/>
            </a:spcBef>
            <a:spcAft>
              <a:spcPct val="35000"/>
            </a:spcAft>
          </a:pPr>
          <a:r>
            <a:rPr lang="en-US" sz="3900" kern="1200" dirty="0"/>
            <a:t>git checkout master (</a:t>
          </a:r>
          <a:r>
            <a:rPr lang="en-US" sz="3900" kern="1200" dirty="0" err="1"/>
            <a:t>Chuyển</a:t>
          </a:r>
          <a:r>
            <a:rPr lang="en-US" sz="3900" kern="1200" dirty="0"/>
            <a:t> </a:t>
          </a:r>
          <a:r>
            <a:rPr lang="en-US" sz="3900" kern="1200" dirty="0" err="1"/>
            <a:t>về</a:t>
          </a:r>
          <a:r>
            <a:rPr lang="en-US" sz="3900" kern="1200" dirty="0"/>
            <a:t> branch </a:t>
          </a:r>
          <a:r>
            <a:rPr lang="en-US" sz="3900" kern="1200" dirty="0" err="1"/>
            <a:t>cần</a:t>
          </a:r>
          <a:r>
            <a:rPr lang="en-US" sz="3900" kern="1200" dirty="0"/>
            <a:t> </a:t>
          </a:r>
          <a:r>
            <a:rPr lang="en-US" sz="3900" kern="1200" dirty="0" err="1"/>
            <a:t>gộp</a:t>
          </a:r>
          <a:r>
            <a:rPr lang="en-US" sz="3900" kern="1200" dirty="0"/>
            <a:t> master)</a:t>
          </a:r>
        </a:p>
      </dsp:txBody>
      <dsp:txXfrm>
        <a:off x="5197" y="2193802"/>
        <a:ext cx="5953935" cy="2193802"/>
      </dsp:txXfrm>
    </dsp:sp>
    <dsp:sp modelId="{A0C584B7-620E-45F8-91D1-8D58A5A243E4}">
      <dsp:nvSpPr>
        <dsp:cNvPr id="0" name=""/>
        <dsp:cNvSpPr/>
      </dsp:nvSpPr>
      <dsp:spPr>
        <a:xfrm>
          <a:off x="2068995" y="329070"/>
          <a:ext cx="1826340" cy="1826340"/>
        </a:xfrm>
        <a:prstGeom prst="ellipse">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6B87C8-1D23-40C7-B6B7-5905A564EC35}">
      <dsp:nvSpPr>
        <dsp:cNvPr id="0" name=""/>
        <dsp:cNvSpPr/>
      </dsp:nvSpPr>
      <dsp:spPr>
        <a:xfrm>
          <a:off x="6137751" y="0"/>
          <a:ext cx="5953935" cy="5484504"/>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lvl="0" algn="ctr" defTabSz="1733550">
            <a:lnSpc>
              <a:spcPct val="90000"/>
            </a:lnSpc>
            <a:spcBef>
              <a:spcPct val="0"/>
            </a:spcBef>
            <a:spcAft>
              <a:spcPct val="35000"/>
            </a:spcAft>
          </a:pPr>
          <a:r>
            <a:rPr lang="en-US" sz="3900" kern="1200" dirty="0"/>
            <a:t>git merge develop (</a:t>
          </a:r>
          <a:r>
            <a:rPr lang="en-US" sz="3900" kern="1200" dirty="0" err="1"/>
            <a:t>Gộp</a:t>
          </a:r>
          <a:r>
            <a:rPr lang="en-US" sz="3900" kern="1200" dirty="0"/>
            <a:t> branch develop </a:t>
          </a:r>
          <a:r>
            <a:rPr lang="en-US" sz="3900" kern="1200" dirty="0" err="1"/>
            <a:t>vào</a:t>
          </a:r>
          <a:r>
            <a:rPr lang="en-US" sz="3900" kern="1200" dirty="0"/>
            <a:t> branch </a:t>
          </a:r>
          <a:r>
            <a:rPr lang="en-US" sz="3900" kern="1200" dirty="0" err="1"/>
            <a:t>hiện</a:t>
          </a:r>
          <a:r>
            <a:rPr lang="en-US" sz="3900" kern="1200" dirty="0"/>
            <a:t> </a:t>
          </a:r>
          <a:r>
            <a:rPr lang="en-US" sz="3900" kern="1200" dirty="0" err="1"/>
            <a:t>tại</a:t>
          </a:r>
          <a:r>
            <a:rPr lang="en-US" sz="3900" kern="1200" dirty="0"/>
            <a:t> </a:t>
          </a:r>
          <a:r>
            <a:rPr lang="en-US" sz="3900" kern="1200" dirty="0" err="1"/>
            <a:t>là</a:t>
          </a:r>
          <a:r>
            <a:rPr lang="en-US" sz="3900" kern="1200" dirty="0"/>
            <a:t> master)</a:t>
          </a:r>
        </a:p>
      </dsp:txBody>
      <dsp:txXfrm>
        <a:off x="6137751" y="2193802"/>
        <a:ext cx="5953935" cy="2193802"/>
      </dsp:txXfrm>
    </dsp:sp>
    <dsp:sp modelId="{82F677A6-E27B-4B29-92F6-8E1E15024B0A}">
      <dsp:nvSpPr>
        <dsp:cNvPr id="0" name=""/>
        <dsp:cNvSpPr/>
      </dsp:nvSpPr>
      <dsp:spPr>
        <a:xfrm>
          <a:off x="8201548" y="329070"/>
          <a:ext cx="1826340" cy="1826340"/>
        </a:xfrm>
        <a:prstGeom prst="ellipse">
          <a:avLst/>
        </a:prstGeom>
        <a:solidFill>
          <a:schemeClr val="accent3">
            <a:tint val="50000"/>
            <a:hueOff val="2074236"/>
            <a:satOff val="100000"/>
            <a:lumOff val="1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035876-2F82-44FB-BC61-F83A266F16AE}">
      <dsp:nvSpPr>
        <dsp:cNvPr id="0" name=""/>
        <dsp:cNvSpPr/>
      </dsp:nvSpPr>
      <dsp:spPr>
        <a:xfrm>
          <a:off x="483875" y="4387604"/>
          <a:ext cx="11129133" cy="822675"/>
        </a:xfrm>
        <a:prstGeom prst="leftRight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A8BF3-28B4-4D29-8143-291BBD75E4ED}" type="datetimeFigureOut">
              <a:rPr lang="vi-VN" smtClean="0"/>
              <a:t>11/05/2023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BCFDA-27A2-45EC-9890-6B4CDA215AA0}" type="slidenum">
              <a:rPr lang="vi-VN" smtClean="0"/>
              <a:t>‹#›</a:t>
            </a:fld>
            <a:endParaRPr lang="vi-VN"/>
          </a:p>
        </p:txBody>
      </p:sp>
    </p:spTree>
    <p:extLst>
      <p:ext uri="{BB962C8B-B14F-4D97-AF65-F5344CB8AC3E}">
        <p14:creationId xmlns:p14="http://schemas.microsoft.com/office/powerpoint/2010/main" val="397582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7BCFDA-27A2-45EC-9890-6B4CDA215AA0}" type="slidenum">
              <a:rPr lang="vi-VN" smtClean="0"/>
              <a:t>1</a:t>
            </a:fld>
            <a:endParaRPr lang="vi-VN"/>
          </a:p>
        </p:txBody>
      </p:sp>
    </p:spTree>
    <p:extLst>
      <p:ext uri="{BB962C8B-B14F-4D97-AF65-F5344CB8AC3E}">
        <p14:creationId xmlns:p14="http://schemas.microsoft.com/office/powerpoint/2010/main" val="1831348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12BD-C957-47F6-9609-7C3D10866FBF}"/>
              </a:ext>
            </a:extLst>
          </p:cNvPr>
          <p:cNvSpPr>
            <a:spLocks noGrp="1"/>
          </p:cNvSpPr>
          <p:nvPr>
            <p:ph type="ctrTitle"/>
          </p:nvPr>
        </p:nvSpPr>
        <p:spPr>
          <a:xfrm>
            <a:off x="1524000" y="1122362"/>
            <a:ext cx="9144000" cy="2986417"/>
          </a:xfrm>
        </p:spPr>
        <p:txBody>
          <a:bodyPr anchor="b"/>
          <a:lstStyle>
            <a:lvl1pPr algn="ctr">
              <a:defRPr sz="4800">
                <a:solidFill>
                  <a:schemeClr val="tx1"/>
                </a:solidFill>
              </a:defRPr>
            </a:lvl1pPr>
          </a:lstStyle>
          <a:p>
            <a:r>
              <a:rPr lang="en-US"/>
              <a:t>Click to edit Master title style</a:t>
            </a:r>
            <a:endParaRPr lang="vi-VN"/>
          </a:p>
        </p:txBody>
      </p:sp>
      <p:sp>
        <p:nvSpPr>
          <p:cNvPr id="3" name="Subtitle 2">
            <a:extLst>
              <a:ext uri="{FF2B5EF4-FFF2-40B4-BE49-F238E27FC236}">
                <a16:creationId xmlns:a16="http://schemas.microsoft.com/office/drawing/2014/main" id="{6F25837F-8C6B-4F04-9A01-36F9C0777BE7}"/>
              </a:ext>
            </a:extLst>
          </p:cNvPr>
          <p:cNvSpPr>
            <a:spLocks noGrp="1"/>
          </p:cNvSpPr>
          <p:nvPr>
            <p:ph type="subTitle" idx="1"/>
          </p:nvPr>
        </p:nvSpPr>
        <p:spPr>
          <a:xfrm>
            <a:off x="1524000" y="4190260"/>
            <a:ext cx="9144000" cy="106754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5" name="Footer Placeholder 4">
            <a:extLst>
              <a:ext uri="{FF2B5EF4-FFF2-40B4-BE49-F238E27FC236}">
                <a16:creationId xmlns:a16="http://schemas.microsoft.com/office/drawing/2014/main" id="{CA208C0B-8F0E-45AC-8A5F-73E91FFE6A07}"/>
              </a:ext>
            </a:extLst>
          </p:cNvPr>
          <p:cNvSpPr>
            <a:spLocks noGrp="1"/>
          </p:cNvSpPr>
          <p:nvPr>
            <p:ph type="ftr" sz="quarter" idx="11"/>
          </p:nvPr>
        </p:nvSpPr>
        <p:spPr/>
        <p:txBody>
          <a:bodyPr/>
          <a:lstStyle/>
          <a:p>
            <a:r>
              <a:rPr lang="vi-VN" smtClean="0"/>
              <a:t>Bài 1 - Cài đặt và Sử dụng bằng dòng lệnh</a:t>
            </a:r>
            <a:endParaRPr lang="vi-VN" dirty="0"/>
          </a:p>
        </p:txBody>
      </p:sp>
      <p:sp>
        <p:nvSpPr>
          <p:cNvPr id="6" name="Slide Number Placeholder 5">
            <a:extLst>
              <a:ext uri="{FF2B5EF4-FFF2-40B4-BE49-F238E27FC236}">
                <a16:creationId xmlns:a16="http://schemas.microsoft.com/office/drawing/2014/main" id="{6E09A07F-AF8B-455B-9CF1-96C49D9DF43A}"/>
              </a:ext>
            </a:extLst>
          </p:cNvPr>
          <p:cNvSpPr>
            <a:spLocks noGrp="1"/>
          </p:cNvSpPr>
          <p:nvPr>
            <p:ph type="sldNum" sz="quarter" idx="12"/>
          </p:nvPr>
        </p:nvSpPr>
        <p:spPr/>
        <p:txBody>
          <a:bodyPr/>
          <a:lstStyle/>
          <a:p>
            <a:fld id="{201540FA-0942-482B-9F37-EA3921DFDA04}" type="slidenum">
              <a:rPr lang="vi-VN" smtClean="0"/>
              <a:t>‹#›</a:t>
            </a:fld>
            <a:endParaRPr lang="vi-VN"/>
          </a:p>
        </p:txBody>
      </p:sp>
      <p:sp>
        <p:nvSpPr>
          <p:cNvPr id="19" name="Rectangle 18"/>
          <p:cNvSpPr/>
          <p:nvPr userDrawn="1"/>
        </p:nvSpPr>
        <p:spPr>
          <a:xfrm>
            <a:off x="0" y="-17461"/>
            <a:ext cx="12192000" cy="621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9041"/>
            <a:ext cx="12200878" cy="695325"/>
          </a:xfrm>
          <a:prstGeom prst="rect">
            <a:avLst/>
          </a:prstGeom>
        </p:spPr>
      </p:pic>
      <p:pic>
        <p:nvPicPr>
          <p:cNvPr id="18" name="Picture 17"/>
          <p:cNvPicPr/>
          <p:nvPr userDrawn="1"/>
        </p:nvPicPr>
        <p:blipFill>
          <a:blip r:embed="rId3" cstate="print">
            <a:extLst>
              <a:ext uri="{28A0092B-C50C-407E-A947-70E740481C1C}">
                <a14:useLocalDpi xmlns:a14="http://schemas.microsoft.com/office/drawing/2010/main" val="0"/>
              </a:ext>
            </a:extLst>
          </a:blip>
          <a:stretch>
            <a:fillRect/>
          </a:stretch>
        </p:blipFill>
        <p:spPr>
          <a:xfrm>
            <a:off x="9221476" y="147718"/>
            <a:ext cx="2896235" cy="455964"/>
          </a:xfrm>
          <a:prstGeom prst="rect">
            <a:avLst/>
          </a:prstGeom>
        </p:spPr>
      </p:pic>
    </p:spTree>
    <p:extLst>
      <p:ext uri="{BB962C8B-B14F-4D97-AF65-F5344CB8AC3E}">
        <p14:creationId xmlns:p14="http://schemas.microsoft.com/office/powerpoint/2010/main" val="5556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6E83-14A5-4D2B-8BD8-37CA5F407F3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CD8F40AB-8BDC-4478-9707-A74E879847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A7A20860-B9BF-4AF1-8512-F46CCEB9F900}"/>
              </a:ext>
            </a:extLst>
          </p:cNvPr>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a:extLst>
              <a:ext uri="{FF2B5EF4-FFF2-40B4-BE49-F238E27FC236}">
                <a16:creationId xmlns:a16="http://schemas.microsoft.com/office/drawing/2014/main" id="{E3CC4875-5E3B-4A11-AE37-35EB7F30EC11}"/>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0515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0BEEA7-B126-4372-8699-B148BE7750B5}"/>
              </a:ext>
            </a:extLst>
          </p:cNvPr>
          <p:cNvSpPr>
            <a:spLocks noGrp="1"/>
          </p:cNvSpPr>
          <p:nvPr>
            <p:ph type="title" orient="vert"/>
          </p:nvPr>
        </p:nvSpPr>
        <p:spPr>
          <a:xfrm>
            <a:off x="8724901" y="365125"/>
            <a:ext cx="2628901"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EF233BDC-705A-47B0-8E6C-FB68332FC475}"/>
              </a:ext>
            </a:extLst>
          </p:cNvPr>
          <p:cNvSpPr>
            <a:spLocks noGrp="1"/>
          </p:cNvSpPr>
          <p:nvPr>
            <p:ph type="body" orient="vert" idx="1"/>
          </p:nvPr>
        </p:nvSpPr>
        <p:spPr>
          <a:xfrm>
            <a:off x="838201" y="365125"/>
            <a:ext cx="7734301"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AB63FCCF-8987-4909-99D0-0703AD4FFF7B}"/>
              </a:ext>
            </a:extLst>
          </p:cNvPr>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a:extLst>
              <a:ext uri="{FF2B5EF4-FFF2-40B4-BE49-F238E27FC236}">
                <a16:creationId xmlns:a16="http://schemas.microsoft.com/office/drawing/2014/main" id="{4A2C0C29-05BA-42B7-9995-CFE659002D3C}"/>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25592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6BEE09-D4FE-4F0E-A6AB-FB7ED58D5CC1}"/>
              </a:ext>
            </a:extLst>
          </p:cNvPr>
          <p:cNvSpPr>
            <a:spLocks noGrp="1"/>
          </p:cNvSpPr>
          <p:nvPr>
            <p:ph type="sldNum" sz="quarter" idx="12"/>
          </p:nvPr>
        </p:nvSpPr>
        <p:spPr/>
        <p:txBody>
          <a:bodyPr/>
          <a:lstStyle/>
          <a:p>
            <a:fld id="{1BA18CB7-5184-4CCC-8C85-9F474DD51FD8}" type="slidenum">
              <a:rPr lang="en-US" smtClean="0"/>
              <a:t>‹#›</a:t>
            </a:fld>
            <a:endParaRPr lang="en-US"/>
          </a:p>
        </p:txBody>
      </p:sp>
      <p:sp>
        <p:nvSpPr>
          <p:cNvPr id="9" name="Picture Placeholder 5">
            <a:extLst>
              <a:ext uri="{FF2B5EF4-FFF2-40B4-BE49-F238E27FC236}">
                <a16:creationId xmlns:a16="http://schemas.microsoft.com/office/drawing/2014/main" id="{C9493720-F9E4-4884-BF04-E2581F766306}"/>
              </a:ext>
            </a:extLst>
          </p:cNvPr>
          <p:cNvSpPr>
            <a:spLocks noGrp="1"/>
          </p:cNvSpPr>
          <p:nvPr>
            <p:ph type="pic" sz="quarter" idx="13" hasCustomPrompt="1"/>
          </p:nvPr>
        </p:nvSpPr>
        <p:spPr>
          <a:xfrm>
            <a:off x="1539498" y="666426"/>
            <a:ext cx="4556502" cy="2762573"/>
          </a:xfrm>
        </p:spPr>
        <p:txBody>
          <a:bodyPr/>
          <a:lstStyle>
            <a:lvl1pPr>
              <a:defRPr/>
            </a:lvl1pPr>
          </a:lstStyle>
          <a:p>
            <a:r>
              <a:rPr lang="en-US" dirty="0" err="1"/>
              <a:t>aaa</a:t>
            </a:r>
            <a:endParaRPr lang="en-US" dirty="0"/>
          </a:p>
        </p:txBody>
      </p:sp>
      <p:sp>
        <p:nvSpPr>
          <p:cNvPr id="10" name="Footer Placeholder 3">
            <a:extLst>
              <a:ext uri="{FF2B5EF4-FFF2-40B4-BE49-F238E27FC236}">
                <a16:creationId xmlns:a16="http://schemas.microsoft.com/office/drawing/2014/main" id="{7001EAA6-3DD2-4DF1-87F1-630AA89650CF}"/>
              </a:ext>
            </a:extLst>
          </p:cNvPr>
          <p:cNvSpPr>
            <a:spLocks noGrp="1"/>
          </p:cNvSpPr>
          <p:nvPr>
            <p:ph type="ftr" sz="quarter" idx="11"/>
          </p:nvPr>
        </p:nvSpPr>
        <p:spPr>
          <a:xfrm>
            <a:off x="107738" y="6434136"/>
            <a:ext cx="11261290" cy="365125"/>
          </a:xfrm>
        </p:spPr>
        <p:txBody>
          <a:bodyPr/>
          <a:lstStyle/>
          <a:p>
            <a:r>
              <a:rPr lang="vi-VN" smtClean="0"/>
              <a:t>Bài 1 - Cài đặt và Sử dụng bằng dòng lệnh</a:t>
            </a:r>
            <a:endParaRPr lang="vi-VN"/>
          </a:p>
        </p:txBody>
      </p:sp>
    </p:spTree>
    <p:extLst>
      <p:ext uri="{BB962C8B-B14F-4D97-AF65-F5344CB8AC3E}">
        <p14:creationId xmlns:p14="http://schemas.microsoft.com/office/powerpoint/2010/main" val="262765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2576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2635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6964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6732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6844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89943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6942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DB36-0E1A-4848-9EC4-0357353DE174}"/>
              </a:ext>
            </a:extLst>
          </p:cNvPr>
          <p:cNvSpPr>
            <a:spLocks noGrp="1"/>
          </p:cNvSpPr>
          <p:nvPr>
            <p:ph type="title"/>
          </p:nvPr>
        </p:nvSpPr>
        <p:spPr/>
        <p:txBody>
          <a:bodyPr/>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A6304AB-C35A-491B-A8FE-97CA94F03A39}"/>
              </a:ext>
            </a:extLst>
          </p:cNvPr>
          <p:cNvSpPr>
            <a:spLocks noGrp="1"/>
          </p:cNvSpPr>
          <p:nvPr>
            <p:ph idx="1"/>
          </p:nvPr>
        </p:nvSpPr>
        <p:spPr>
          <a:xfrm>
            <a:off x="20827" y="692458"/>
            <a:ext cx="12096884" cy="54845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9EBB10F6-26BA-42E8-AA86-7CD09DC437EF}"/>
              </a:ext>
            </a:extLst>
          </p:cNvPr>
          <p:cNvSpPr>
            <a:spLocks noGrp="1"/>
          </p:cNvSpPr>
          <p:nvPr>
            <p:ph type="ftr" sz="quarter" idx="11"/>
          </p:nvPr>
        </p:nvSpPr>
        <p:spPr/>
        <p:txBody>
          <a:bodyPr/>
          <a:lstStyle/>
          <a:p>
            <a:r>
              <a:rPr lang="vi-VN" smtClean="0"/>
              <a:t>Bài 1 - Cài đặt và Sử dụng bằng dòng lệnh</a:t>
            </a:r>
            <a:endParaRPr lang="vi-VN" dirty="0"/>
          </a:p>
        </p:txBody>
      </p:sp>
      <p:sp>
        <p:nvSpPr>
          <p:cNvPr id="6" name="Slide Number Placeholder 5">
            <a:extLst>
              <a:ext uri="{FF2B5EF4-FFF2-40B4-BE49-F238E27FC236}">
                <a16:creationId xmlns:a16="http://schemas.microsoft.com/office/drawing/2014/main" id="{182C4C3B-D2A7-494D-91D6-C50AFF1D92E2}"/>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7520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510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01155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03473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087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036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45778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35982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544739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632075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48233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988A-A6C1-44F8-989C-25538012A949}"/>
              </a:ext>
            </a:extLst>
          </p:cNvPr>
          <p:cNvSpPr>
            <a:spLocks noGrp="1"/>
          </p:cNvSpPr>
          <p:nvPr>
            <p:ph type="title"/>
          </p:nvPr>
        </p:nvSpPr>
        <p:spPr>
          <a:xfrm>
            <a:off x="831850" y="1709740"/>
            <a:ext cx="10515600" cy="2852737"/>
          </a:xfrm>
        </p:spPr>
        <p:txBody>
          <a:bodyPr anchor="b"/>
          <a:lstStyle>
            <a:lvl1pPr>
              <a:defRPr sz="6000">
                <a:solidFill>
                  <a:schemeClr val="tx1"/>
                </a:solidFill>
              </a:defRPr>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0AD72AA3-3B8D-4D07-8910-FAAA0FB282F6}"/>
              </a:ext>
            </a:extLst>
          </p:cNvPr>
          <p:cNvSpPr>
            <a:spLocks noGrp="1"/>
          </p:cNvSpPr>
          <p:nvPr>
            <p:ph type="body" idx="1"/>
          </p:nvPr>
        </p:nvSpPr>
        <p:spPr>
          <a:xfrm>
            <a:off x="831850"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76AEAB1-CE8E-41F6-9D98-3609367C9D2D}"/>
              </a:ext>
            </a:extLst>
          </p:cNvPr>
          <p:cNvSpPr>
            <a:spLocks noGrp="1"/>
          </p:cNvSpPr>
          <p:nvPr>
            <p:ph type="ftr" sz="quarter" idx="11"/>
          </p:nvPr>
        </p:nvSpPr>
        <p:spPr/>
        <p:txBody>
          <a:bodyPr/>
          <a:lstStyle/>
          <a:p>
            <a:r>
              <a:rPr lang="vi-VN" smtClean="0"/>
              <a:t>Bài 1 - Cài đặt và Sử dụng bằng dòng lệnh</a:t>
            </a:r>
            <a:endParaRPr lang="vi-VN" dirty="0"/>
          </a:p>
        </p:txBody>
      </p:sp>
      <p:sp>
        <p:nvSpPr>
          <p:cNvPr id="6" name="Slide Number Placeholder 5">
            <a:extLst>
              <a:ext uri="{FF2B5EF4-FFF2-40B4-BE49-F238E27FC236}">
                <a16:creationId xmlns:a16="http://schemas.microsoft.com/office/drawing/2014/main" id="{51D9D7EE-D098-488F-8300-7C134D4A89B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97149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5830-E696-45A2-A73B-510DD9130F2C}"/>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CCEA849-81E2-4BE0-8290-8FBE0ADC60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3B0BFD9A-38D6-4834-BCC3-516D2B666C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a:extLst>
              <a:ext uri="{FF2B5EF4-FFF2-40B4-BE49-F238E27FC236}">
                <a16:creationId xmlns:a16="http://schemas.microsoft.com/office/drawing/2014/main" id="{429C265C-E30A-48D2-A801-93AED488797D}"/>
              </a:ext>
            </a:extLst>
          </p:cNvPr>
          <p:cNvSpPr>
            <a:spLocks noGrp="1"/>
          </p:cNvSpPr>
          <p:nvPr>
            <p:ph type="ftr" sz="quarter" idx="11"/>
          </p:nvPr>
        </p:nvSpPr>
        <p:spPr/>
        <p:txBody>
          <a:bodyPr/>
          <a:lstStyle/>
          <a:p>
            <a:r>
              <a:rPr lang="vi-VN" smtClean="0"/>
              <a:t>Bài 1 - Cài đặt và Sử dụng bằng dòng lệnh</a:t>
            </a:r>
            <a:endParaRPr lang="vi-VN" dirty="0"/>
          </a:p>
        </p:txBody>
      </p:sp>
      <p:sp>
        <p:nvSpPr>
          <p:cNvPr id="7" name="Slide Number Placeholder 6">
            <a:extLst>
              <a:ext uri="{FF2B5EF4-FFF2-40B4-BE49-F238E27FC236}">
                <a16:creationId xmlns:a16="http://schemas.microsoft.com/office/drawing/2014/main" id="{0F65783E-592F-4F93-AC1E-0627B82CA21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0173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2A0-2646-48E5-9972-455E34C110A2}"/>
              </a:ext>
            </a:extLst>
          </p:cNvPr>
          <p:cNvSpPr>
            <a:spLocks noGrp="1"/>
          </p:cNvSpPr>
          <p:nvPr>
            <p:ph type="title"/>
          </p:nvPr>
        </p:nvSpPr>
        <p:spPr>
          <a:xfrm>
            <a:off x="839788" y="365127"/>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CDF8A5D-FBEE-4509-BC77-79CAD42F5199}"/>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DB4538-9808-4815-9F15-516B1C4F9DA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255EF3D2-69F5-405F-8043-FB1CADAF22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342D84-AFF6-481A-A58F-DFBC67D311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A4250199-E5D5-4B01-AFD8-27A51BAA5FBE}"/>
              </a:ext>
            </a:extLst>
          </p:cNvPr>
          <p:cNvSpPr>
            <a:spLocks noGrp="1"/>
          </p:cNvSpPr>
          <p:nvPr>
            <p:ph type="dt" sz="half" idx="10"/>
          </p:nvPr>
        </p:nvSpPr>
        <p:spPr>
          <a:xfrm>
            <a:off x="270029" y="6423557"/>
            <a:ext cx="2743200" cy="365125"/>
          </a:xfrm>
          <a:prstGeom prst="rect">
            <a:avLst/>
          </a:prstGeom>
        </p:spPr>
        <p:txBody>
          <a:bodyPr/>
          <a:lstStyle/>
          <a:p>
            <a:endParaRPr lang="vi-VN"/>
          </a:p>
        </p:txBody>
      </p:sp>
      <p:sp>
        <p:nvSpPr>
          <p:cNvPr id="8" name="Footer Placeholder 7">
            <a:extLst>
              <a:ext uri="{FF2B5EF4-FFF2-40B4-BE49-F238E27FC236}">
                <a16:creationId xmlns:a16="http://schemas.microsoft.com/office/drawing/2014/main" id="{02945508-0E62-4D58-B97F-7824F785120F}"/>
              </a:ext>
            </a:extLst>
          </p:cNvPr>
          <p:cNvSpPr>
            <a:spLocks noGrp="1"/>
          </p:cNvSpPr>
          <p:nvPr>
            <p:ph type="ftr" sz="quarter" idx="11"/>
          </p:nvPr>
        </p:nvSpPr>
        <p:spPr/>
        <p:txBody>
          <a:bodyPr/>
          <a:lstStyle/>
          <a:p>
            <a:r>
              <a:rPr lang="vi-VN" smtClean="0"/>
              <a:t>Bài 1 - Cài đặt và Sử dụng bằng dòng lệnh</a:t>
            </a:r>
            <a:endParaRPr lang="vi-VN"/>
          </a:p>
        </p:txBody>
      </p:sp>
      <p:sp>
        <p:nvSpPr>
          <p:cNvPr id="9" name="Slide Number Placeholder 8">
            <a:extLst>
              <a:ext uri="{FF2B5EF4-FFF2-40B4-BE49-F238E27FC236}">
                <a16:creationId xmlns:a16="http://schemas.microsoft.com/office/drawing/2014/main" id="{853C82BA-2516-4372-948C-C42C8D601DDA}"/>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57453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2CF8-7D5B-480F-B838-D37A5DBB7373}"/>
              </a:ext>
            </a:extLst>
          </p:cNvPr>
          <p:cNvSpPr>
            <a:spLocks noGrp="1"/>
          </p:cNvSpPr>
          <p:nvPr>
            <p:ph type="title"/>
          </p:nvPr>
        </p:nvSpPr>
        <p:spPr>
          <a:xfrm>
            <a:off x="1148919" y="862277"/>
            <a:ext cx="10515600" cy="1325563"/>
          </a:xfrm>
        </p:spPr>
        <p:txBody>
          <a:bodyPr/>
          <a:lstStyle/>
          <a:p>
            <a:r>
              <a:rPr lang="en-US"/>
              <a:t>Click to edit Master title style</a:t>
            </a:r>
            <a:endParaRPr lang="vi-VN"/>
          </a:p>
        </p:txBody>
      </p:sp>
      <p:sp>
        <p:nvSpPr>
          <p:cNvPr id="4" name="Footer Placeholder 3">
            <a:extLst>
              <a:ext uri="{FF2B5EF4-FFF2-40B4-BE49-F238E27FC236}">
                <a16:creationId xmlns:a16="http://schemas.microsoft.com/office/drawing/2014/main" id="{7001EAA6-3DD2-4DF1-87F1-630AA89650CF}"/>
              </a:ext>
            </a:extLst>
          </p:cNvPr>
          <p:cNvSpPr>
            <a:spLocks noGrp="1"/>
          </p:cNvSpPr>
          <p:nvPr>
            <p:ph type="ftr" sz="quarter" idx="11"/>
          </p:nvPr>
        </p:nvSpPr>
        <p:spPr/>
        <p:txBody>
          <a:bodyPr/>
          <a:lstStyle/>
          <a:p>
            <a:r>
              <a:rPr lang="vi-VN" smtClean="0"/>
              <a:t>Bài 1 - Cài đặt và Sử dụng bằng dòng lệnh</a:t>
            </a:r>
            <a:endParaRPr lang="vi-VN"/>
          </a:p>
        </p:txBody>
      </p:sp>
      <p:sp>
        <p:nvSpPr>
          <p:cNvPr id="5" name="Slide Number Placeholder 4">
            <a:extLst>
              <a:ext uri="{FF2B5EF4-FFF2-40B4-BE49-F238E27FC236}">
                <a16:creationId xmlns:a16="http://schemas.microsoft.com/office/drawing/2014/main" id="{C01EB5FC-C2FB-4B79-866B-8D399692153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70880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AB12899-CA56-4BE2-97B2-2C904F70CB69}"/>
              </a:ext>
            </a:extLst>
          </p:cNvPr>
          <p:cNvSpPr>
            <a:spLocks noGrp="1"/>
          </p:cNvSpPr>
          <p:nvPr>
            <p:ph type="ftr" sz="quarter" idx="11"/>
          </p:nvPr>
        </p:nvSpPr>
        <p:spPr/>
        <p:txBody>
          <a:bodyPr/>
          <a:lstStyle/>
          <a:p>
            <a:r>
              <a:rPr lang="vi-VN" smtClean="0"/>
              <a:t>Bài 1 - Cài đặt và Sử dụng bằng dòng lệnh</a:t>
            </a:r>
            <a:endParaRPr lang="vi-VN"/>
          </a:p>
        </p:txBody>
      </p:sp>
      <p:sp>
        <p:nvSpPr>
          <p:cNvPr id="4" name="Slide Number Placeholder 3">
            <a:extLst>
              <a:ext uri="{FF2B5EF4-FFF2-40B4-BE49-F238E27FC236}">
                <a16:creationId xmlns:a16="http://schemas.microsoft.com/office/drawing/2014/main" id="{8135D1DF-A72A-4D3A-8D9E-88BB9A2F07CB}"/>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533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6FAD-590D-4C74-BFAB-36CE7BBE6DB5}"/>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C5D11820-EF58-41A0-9238-4484DE45E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59039D08-D2DE-41F0-BD50-656487C5B9EA}"/>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158CBDDC-3B3A-46C4-90C0-AE77DE5DAE28}"/>
              </a:ext>
            </a:extLst>
          </p:cNvPr>
          <p:cNvSpPr>
            <a:spLocks noGrp="1"/>
          </p:cNvSpPr>
          <p:nvPr>
            <p:ph type="ftr" sz="quarter" idx="11"/>
          </p:nvPr>
        </p:nvSpPr>
        <p:spPr/>
        <p:txBody>
          <a:bodyPr/>
          <a:lstStyle/>
          <a:p>
            <a:r>
              <a:rPr lang="vi-VN" smtClean="0"/>
              <a:t>Bài 1 - Cài đặt và Sử dụng bằng dòng lệnh</a:t>
            </a:r>
            <a:endParaRPr lang="vi-VN"/>
          </a:p>
        </p:txBody>
      </p:sp>
      <p:sp>
        <p:nvSpPr>
          <p:cNvPr id="7" name="Slide Number Placeholder 6">
            <a:extLst>
              <a:ext uri="{FF2B5EF4-FFF2-40B4-BE49-F238E27FC236}">
                <a16:creationId xmlns:a16="http://schemas.microsoft.com/office/drawing/2014/main" id="{00883556-34F2-49D4-9236-E7E80B371CA5}"/>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428142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12E6-03E9-40E7-93E1-5843478C69E8}"/>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B10C008-C2FC-44E0-97D1-C6F97F464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3BB827DE-C886-4A35-9A24-45609CBB2E98}"/>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D17351EB-00F6-4AA9-B602-2A7F9A439DB5}"/>
              </a:ext>
            </a:extLst>
          </p:cNvPr>
          <p:cNvSpPr>
            <a:spLocks noGrp="1"/>
          </p:cNvSpPr>
          <p:nvPr>
            <p:ph type="ftr" sz="quarter" idx="11"/>
          </p:nvPr>
        </p:nvSpPr>
        <p:spPr/>
        <p:txBody>
          <a:bodyPr/>
          <a:lstStyle/>
          <a:p>
            <a:r>
              <a:rPr lang="vi-VN" smtClean="0"/>
              <a:t>Bài 1 - Cài đặt và Sử dụng bằng dòng lệnh</a:t>
            </a:r>
            <a:endParaRPr lang="vi-VN"/>
          </a:p>
        </p:txBody>
      </p:sp>
      <p:sp>
        <p:nvSpPr>
          <p:cNvPr id="7" name="Slide Number Placeholder 6">
            <a:extLst>
              <a:ext uri="{FF2B5EF4-FFF2-40B4-BE49-F238E27FC236}">
                <a16:creationId xmlns:a16="http://schemas.microsoft.com/office/drawing/2014/main" id="{508FB513-8A03-47A7-ABA9-5790C24D848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78170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p:cNvPicPr/>
          <p:nvPr userDrawn="1"/>
        </p:nvPicPr>
        <p:blipFill rotWithShape="1">
          <a:blip r:embed="rId14" cstate="print">
            <a:extLst>
              <a:ext uri="{28A0092B-C50C-407E-A947-70E740481C1C}">
                <a14:useLocalDpi xmlns:a14="http://schemas.microsoft.com/office/drawing/2010/main" val="0"/>
              </a:ext>
            </a:extLst>
          </a:blip>
          <a:srcRect b="77519"/>
          <a:stretch/>
        </p:blipFill>
        <p:spPr>
          <a:xfrm flipH="1">
            <a:off x="0" y="-19411"/>
            <a:ext cx="12192000" cy="622131"/>
          </a:xfrm>
          <a:prstGeom prst="rect">
            <a:avLst/>
          </a:prstGeom>
        </p:spPr>
      </p:pic>
      <p:pic>
        <p:nvPicPr>
          <p:cNvPr id="7" name="Picture 6"/>
          <p:cNvPicPr/>
          <p:nvPr userDrawn="1"/>
        </p:nvPicPr>
        <p:blipFill rotWithShape="1">
          <a:blip r:embed="rId14"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Title Placeholder 1">
            <a:extLst>
              <a:ext uri="{FF2B5EF4-FFF2-40B4-BE49-F238E27FC236}">
                <a16:creationId xmlns:a16="http://schemas.microsoft.com/office/drawing/2014/main" id="{E2157EF0-FA0D-46AC-A44E-30439F0D6C34}"/>
              </a:ext>
            </a:extLst>
          </p:cNvPr>
          <p:cNvSpPr>
            <a:spLocks noGrp="1"/>
          </p:cNvSpPr>
          <p:nvPr>
            <p:ph type="title"/>
          </p:nvPr>
        </p:nvSpPr>
        <p:spPr>
          <a:xfrm>
            <a:off x="30041" y="31548"/>
            <a:ext cx="12096883" cy="532660"/>
          </a:xfrm>
          <a:prstGeom prst="rect">
            <a:avLst/>
          </a:prstGeom>
        </p:spPr>
        <p:txBody>
          <a:bodyPr vert="horz" lIns="91440" tIns="45720" rIns="91440" bIns="45720" rtlCol="0" anchor="ctr">
            <a:no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AF22E43A-7AD2-4208-A5E2-3728C5E806F7}"/>
              </a:ext>
            </a:extLst>
          </p:cNvPr>
          <p:cNvSpPr>
            <a:spLocks noGrp="1"/>
          </p:cNvSpPr>
          <p:nvPr>
            <p:ph type="body" idx="1"/>
          </p:nvPr>
        </p:nvSpPr>
        <p:spPr>
          <a:xfrm>
            <a:off x="20827" y="801157"/>
            <a:ext cx="12096884" cy="537580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5" name="Footer Placeholder 4">
            <a:extLst>
              <a:ext uri="{FF2B5EF4-FFF2-40B4-BE49-F238E27FC236}">
                <a16:creationId xmlns:a16="http://schemas.microsoft.com/office/drawing/2014/main" id="{78AFBBC9-B8F7-4D8D-91A2-703D35B1E853}"/>
              </a:ext>
            </a:extLst>
          </p:cNvPr>
          <p:cNvSpPr>
            <a:spLocks noGrp="1"/>
          </p:cNvSpPr>
          <p:nvPr>
            <p:ph type="ftr" sz="quarter" idx="3"/>
          </p:nvPr>
        </p:nvSpPr>
        <p:spPr>
          <a:xfrm>
            <a:off x="107738" y="6434136"/>
            <a:ext cx="11261290" cy="365125"/>
          </a:xfrm>
          <a:prstGeom prst="rect">
            <a:avLst/>
          </a:prstGeom>
        </p:spPr>
        <p:txBody>
          <a:bodyPr vert="horz" lIns="91440" tIns="45720" rIns="91440" bIns="45720" rtlCol="0" anchor="ctr"/>
          <a:lstStyle>
            <a:lvl1pPr algn="ctr">
              <a:defRPr sz="1200" b="1">
                <a:solidFill>
                  <a:schemeClr val="bg1"/>
                </a:solidFill>
              </a:defRPr>
            </a:lvl1pPr>
          </a:lstStyle>
          <a:p>
            <a:r>
              <a:rPr lang="vi-VN" smtClean="0"/>
              <a:t>Bài 1 - Cài đặt và Sử dụng bằng dòng lệnh</a:t>
            </a:r>
            <a:endParaRPr lang="vi-VN" dirty="0"/>
          </a:p>
        </p:txBody>
      </p:sp>
      <p:sp>
        <p:nvSpPr>
          <p:cNvPr id="6" name="Slide Number Placeholder 5">
            <a:extLst>
              <a:ext uri="{FF2B5EF4-FFF2-40B4-BE49-F238E27FC236}">
                <a16:creationId xmlns:a16="http://schemas.microsoft.com/office/drawing/2014/main" id="{578D43B6-A609-4282-AF56-EEAE2079EC07}"/>
              </a:ext>
            </a:extLst>
          </p:cNvPr>
          <p:cNvSpPr>
            <a:spLocks noGrp="1"/>
          </p:cNvSpPr>
          <p:nvPr>
            <p:ph type="sldNum" sz="quarter" idx="4"/>
          </p:nvPr>
        </p:nvSpPr>
        <p:spPr>
          <a:xfrm>
            <a:off x="11443317" y="6423618"/>
            <a:ext cx="674394" cy="365125"/>
          </a:xfrm>
          <a:prstGeom prst="rect">
            <a:avLst/>
          </a:prstGeom>
        </p:spPr>
        <p:txBody>
          <a:bodyPr vert="horz" lIns="91440" tIns="45720" rIns="91440" bIns="45720" rtlCol="0" anchor="ctr"/>
          <a:lstStyle>
            <a:lvl1pPr algn="r">
              <a:defRPr sz="1200">
                <a:solidFill>
                  <a:schemeClr val="bg1"/>
                </a:solidFill>
              </a:defRPr>
            </a:lvl1pPr>
          </a:lstStyle>
          <a:p>
            <a:fld id="{201540FA-0942-482B-9F37-EA3921DFDA04}" type="slidenum">
              <a:rPr lang="vi-VN" smtClean="0"/>
              <a:pPr/>
              <a:t>‹#›</a:t>
            </a:fld>
            <a:endParaRPr lang="vi-VN"/>
          </a:p>
        </p:txBody>
      </p:sp>
      <p:pic>
        <p:nvPicPr>
          <p:cNvPr id="9" name="Picture 8"/>
          <p:cNvPicPr/>
          <p:nvPr userDrawn="1"/>
        </p:nvPicPr>
        <p:blipFill>
          <a:blip r:embed="rId15" cstate="print">
            <a:extLst>
              <a:ext uri="{28A0092B-C50C-407E-A947-70E740481C1C}">
                <a14:useLocalDpi xmlns:a14="http://schemas.microsoft.com/office/drawing/2010/main" val="0"/>
              </a:ext>
            </a:extLst>
          </a:blip>
          <a:stretch>
            <a:fillRect/>
          </a:stretch>
        </p:blipFill>
        <p:spPr>
          <a:xfrm>
            <a:off x="9230689" y="108244"/>
            <a:ext cx="2896235" cy="455964"/>
          </a:xfrm>
          <a:prstGeom prst="rect">
            <a:avLst/>
          </a:prstGeom>
        </p:spPr>
      </p:pic>
    </p:spTree>
    <p:extLst>
      <p:ext uri="{BB962C8B-B14F-4D97-AF65-F5344CB8AC3E}">
        <p14:creationId xmlns:p14="http://schemas.microsoft.com/office/powerpoint/2010/main" val="2057100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000" kern="1200">
          <a:solidFill>
            <a:schemeClr val="bg1"/>
          </a:solidFill>
          <a:latin typeface="Arial" panose="020B0604020202020204" pitchFamily="34" charset="0"/>
          <a:ea typeface="Tahoma" panose="020B060403050404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3196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mailto:tuyensinh@bachkhoa-aptech.edu.vn" TargetMode="External"/><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scm.com/download/win"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798848" y="1077236"/>
            <a:ext cx="2664706" cy="886015"/>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8"/>
          <p:cNvSpPr>
            <a:spLocks noGrp="1"/>
          </p:cNvSpPr>
          <p:nvPr>
            <p:ph type="ctrTitle"/>
          </p:nvPr>
        </p:nvSpPr>
        <p:spPr>
          <a:xfrm>
            <a:off x="1701554" y="2985992"/>
            <a:ext cx="9144000" cy="886015"/>
          </a:xfrm>
        </p:spPr>
        <p:txBody>
          <a:bodyPr/>
          <a:lstStyle/>
          <a:p>
            <a:r>
              <a:rPr lang="en-US" sz="4000" b="1" smtClean="0"/>
              <a:t>Bài 1</a:t>
            </a:r>
            <a:br>
              <a:rPr lang="en-US" sz="4000" b="1" smtClean="0"/>
            </a:br>
            <a:r>
              <a:rPr lang="en-US" sz="4000" b="1" smtClean="0"/>
              <a:t>Cài đặt và  Sử dụng bằng dòng lệnh</a:t>
            </a:r>
            <a:endParaRPr lang="en-US" sz="4000" b="1" dirty="0">
              <a:solidFill>
                <a:schemeClr val="tx1"/>
              </a:solidFill>
            </a:endParaRPr>
          </a:p>
        </p:txBody>
      </p:sp>
      <p:sp>
        <p:nvSpPr>
          <p:cNvPr id="8" name="Footer Placeholder 7"/>
          <p:cNvSpPr>
            <a:spLocks noGrp="1"/>
          </p:cNvSpPr>
          <p:nvPr>
            <p:ph type="ftr" sz="quarter" idx="11"/>
          </p:nvPr>
        </p:nvSpPr>
        <p:spPr/>
        <p:txBody>
          <a:bodyPr/>
          <a:lstStyle/>
          <a:p>
            <a:r>
              <a:rPr lang="vi-VN" smtClean="0"/>
              <a:t>Bài 1 - Cài đặt và Sử dụng bằng dòng lệnh</a:t>
            </a:r>
            <a:endParaRPr lang="vi-VN" dirty="0"/>
          </a:p>
        </p:txBody>
      </p:sp>
      <p:sp>
        <p:nvSpPr>
          <p:cNvPr id="10" name="Slide Number Placeholder 9"/>
          <p:cNvSpPr>
            <a:spLocks noGrp="1"/>
          </p:cNvSpPr>
          <p:nvPr>
            <p:ph type="sldNum" sz="quarter" idx="12"/>
          </p:nvPr>
        </p:nvSpPr>
        <p:spPr/>
        <p:txBody>
          <a:bodyPr/>
          <a:lstStyle/>
          <a:p>
            <a:fld id="{201540FA-0942-482B-9F37-EA3921DFDA04}" type="slidenum">
              <a:rPr lang="vi-VN" smtClean="0"/>
              <a:t>1</a:t>
            </a:fld>
            <a:endParaRPr lang="vi-VN"/>
          </a:p>
        </p:txBody>
      </p:sp>
    </p:spTree>
    <p:extLst>
      <p:ext uri="{BB962C8B-B14F-4D97-AF65-F5344CB8AC3E}">
        <p14:creationId xmlns:p14="http://schemas.microsoft.com/office/powerpoint/2010/main" val="219192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Tạo</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responsitory</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7" name="Content Placeholder 6">
            <a:extLst>
              <a:ext uri="{FF2B5EF4-FFF2-40B4-BE49-F238E27FC236}">
                <a16:creationId xmlns:a16="http://schemas.microsoft.com/office/drawing/2014/main" id="{A8BF4D9E-862B-4030-A203-BE3552EEBD52}"/>
              </a:ext>
            </a:extLst>
          </p:cNvPr>
          <p:cNvSpPr>
            <a:spLocks noGrp="1"/>
          </p:cNvSpPr>
          <p:nvPr>
            <p:ph idx="1"/>
          </p:nvPr>
        </p:nvSpPr>
        <p:spPr>
          <a:xfrm>
            <a:off x="221941" y="692458"/>
            <a:ext cx="11895769" cy="5484505"/>
          </a:xfrm>
        </p:spPr>
        <p:txBody>
          <a:bodyPr/>
          <a:lstStyle/>
          <a:p>
            <a:r>
              <a:rPr lang="vi-VN" dirty="0"/>
              <a:t>Repository (kho chứa) nghĩa là nơi mà bạn sẽ lưu trữ mã nguồn và một người khác có thể sao chép (clone) lại mã nguồn đó để làm việc. </a:t>
            </a:r>
          </a:p>
          <a:p>
            <a:r>
              <a:rPr lang="vi-VN" dirty="0"/>
              <a:t>Repository có hai loại là </a:t>
            </a:r>
            <a:r>
              <a:rPr lang="vi-VN" b="1" dirty="0"/>
              <a:t>Local Repository</a:t>
            </a:r>
            <a:r>
              <a:rPr lang="vi-VN" dirty="0"/>
              <a:t> (Kho chứa trên máy cá nhân) và </a:t>
            </a:r>
            <a:r>
              <a:rPr lang="vi-VN" b="1" dirty="0"/>
              <a:t>Remote Repository</a:t>
            </a:r>
            <a:r>
              <a:rPr lang="vi-VN" dirty="0"/>
              <a:t> (Kho chứa trên một máy chủ từ xa).</a:t>
            </a:r>
            <a:endParaRPr lang="en-US" dirty="0"/>
          </a:p>
          <a:p>
            <a:r>
              <a:rPr lang="en-US" b="1" dirty="0" err="1"/>
              <a:t>Tạo</a:t>
            </a:r>
            <a:r>
              <a:rPr lang="en-US" b="1" dirty="0"/>
              <a:t> Local Repository</a:t>
            </a:r>
          </a:p>
          <a:p>
            <a:r>
              <a:rPr lang="en-US" dirty="0" err="1"/>
              <a:t>Tạo</a:t>
            </a:r>
            <a:r>
              <a:rPr lang="en-US" dirty="0"/>
              <a:t> </a:t>
            </a:r>
            <a:r>
              <a:rPr lang="en-US" dirty="0" err="1"/>
              <a:t>một</a:t>
            </a:r>
            <a:r>
              <a:rPr lang="en-US" dirty="0"/>
              <a:t> </a:t>
            </a:r>
            <a:r>
              <a:rPr lang="en-US" dirty="0" err="1"/>
              <a:t>th</a:t>
            </a:r>
            <a:r>
              <a:rPr lang="vi-VN" dirty="0"/>
              <a:t>ư</a:t>
            </a:r>
            <a:r>
              <a:rPr lang="en-US" dirty="0"/>
              <a:t> </a:t>
            </a:r>
            <a:r>
              <a:rPr lang="en-US" dirty="0" err="1"/>
              <a:t>mục</a:t>
            </a:r>
            <a:r>
              <a:rPr lang="en-US" dirty="0"/>
              <a:t> </a:t>
            </a:r>
            <a:r>
              <a:rPr lang="en-US" dirty="0" err="1"/>
              <a:t>bất</a:t>
            </a:r>
            <a:r>
              <a:rPr lang="en-US" dirty="0"/>
              <a:t> </a:t>
            </a:r>
            <a:r>
              <a:rPr lang="en-US" dirty="0" err="1"/>
              <a:t>kỳ</a:t>
            </a:r>
            <a:r>
              <a:rPr lang="en-US" dirty="0"/>
              <a:t> </a:t>
            </a:r>
            <a:r>
              <a:rPr lang="en-US" dirty="0" err="1"/>
              <a:t>trên</a:t>
            </a:r>
            <a:r>
              <a:rPr lang="en-US" dirty="0"/>
              <a:t> </a:t>
            </a:r>
            <a:r>
              <a:rPr lang="en-US" dirty="0" err="1"/>
              <a:t>máy</a:t>
            </a:r>
            <a:r>
              <a:rPr lang="en-US" dirty="0"/>
              <a:t> </a:t>
            </a:r>
            <a:r>
              <a:rPr lang="en-US" dirty="0" err="1"/>
              <a:t>tính</a:t>
            </a:r>
            <a:r>
              <a:rPr lang="en-US" dirty="0"/>
              <a:t> </a:t>
            </a:r>
            <a:r>
              <a:rPr lang="en-US" dirty="0" err="1"/>
              <a:t>hoặc</a:t>
            </a:r>
            <a:r>
              <a:rPr lang="en-US" dirty="0"/>
              <a:t> </a:t>
            </a:r>
            <a:r>
              <a:rPr lang="en-US" dirty="0" err="1"/>
              <a:t>th</a:t>
            </a:r>
            <a:r>
              <a:rPr lang="vi-VN" dirty="0"/>
              <a:t>ư</a:t>
            </a:r>
            <a:r>
              <a:rPr lang="en-US" dirty="0"/>
              <a:t> </a:t>
            </a:r>
            <a:r>
              <a:rPr lang="en-US" dirty="0" err="1"/>
              <a:t>mục</a:t>
            </a:r>
            <a:r>
              <a:rPr lang="en-US" dirty="0"/>
              <a:t> </a:t>
            </a:r>
            <a:r>
              <a:rPr lang="en-US" dirty="0" err="1"/>
              <a:t>dự</a:t>
            </a:r>
            <a:r>
              <a:rPr lang="en-US" dirty="0"/>
              <a:t> </a:t>
            </a:r>
            <a:r>
              <a:rPr lang="en-US" dirty="0" err="1"/>
              <a:t>án</a:t>
            </a:r>
            <a:r>
              <a:rPr lang="en-US" dirty="0"/>
              <a:t> </a:t>
            </a:r>
            <a:r>
              <a:rPr lang="en-US" dirty="0" err="1"/>
              <a:t>đã</a:t>
            </a:r>
            <a:r>
              <a:rPr lang="en-US" dirty="0"/>
              <a:t> </a:t>
            </a:r>
            <a:r>
              <a:rPr lang="en-US" err="1"/>
              <a:t>có</a:t>
            </a:r>
            <a:r>
              <a:rPr lang="en-US"/>
              <a:t> </a:t>
            </a:r>
            <a:r>
              <a:rPr lang="en-US" smtClean="0"/>
              <a:t>sẵn</a:t>
            </a:r>
            <a:endParaRPr lang="en-US" dirty="0"/>
          </a:p>
          <a:p>
            <a:r>
              <a:rPr lang="en-US" dirty="0" err="1"/>
              <a:t>Mở</a:t>
            </a:r>
            <a:r>
              <a:rPr lang="en-US" dirty="0"/>
              <a:t> </a:t>
            </a:r>
            <a:r>
              <a:rPr lang="en-US" b="1" dirty="0"/>
              <a:t>CMD</a:t>
            </a:r>
            <a:r>
              <a:rPr lang="en-US" dirty="0"/>
              <a:t> </a:t>
            </a:r>
            <a:r>
              <a:rPr lang="en-US" dirty="0" err="1"/>
              <a:t>lên</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th</a:t>
            </a:r>
            <a:r>
              <a:rPr lang="vi-VN" dirty="0"/>
              <a:t>ư</a:t>
            </a:r>
            <a:r>
              <a:rPr lang="en-US" dirty="0"/>
              <a:t> </a:t>
            </a:r>
            <a:r>
              <a:rPr lang="en-US" dirty="0" err="1"/>
              <a:t>mục</a:t>
            </a:r>
            <a:r>
              <a:rPr lang="en-US" dirty="0"/>
              <a:t> </a:t>
            </a:r>
            <a:r>
              <a:rPr lang="en-US" dirty="0" err="1"/>
              <a:t>dự</a:t>
            </a:r>
            <a:r>
              <a:rPr lang="en-US" dirty="0"/>
              <a:t> </a:t>
            </a:r>
            <a:r>
              <a:rPr lang="en-US" dirty="0" err="1"/>
              <a:t>án</a:t>
            </a:r>
            <a:r>
              <a:rPr lang="en-US" dirty="0"/>
              <a:t> : VD </a:t>
            </a:r>
            <a:r>
              <a:rPr lang="en-US" dirty="0" err="1"/>
              <a:t>git_demo</a:t>
            </a:r>
            <a:r>
              <a:rPr lang="en-US" dirty="0"/>
              <a:t>, </a:t>
            </a:r>
            <a:r>
              <a:rPr lang="en-US" dirty="0" err="1"/>
              <a:t>sau</a:t>
            </a:r>
            <a:r>
              <a:rPr lang="en-US" dirty="0"/>
              <a:t> </a:t>
            </a:r>
            <a:r>
              <a:rPr lang="en-US" dirty="0" err="1"/>
              <a:t>đó</a:t>
            </a:r>
            <a:r>
              <a:rPr lang="en-US" dirty="0"/>
              <a:t> </a:t>
            </a:r>
            <a:r>
              <a:rPr lang="en-US" dirty="0" err="1"/>
              <a:t>gõ</a:t>
            </a:r>
            <a:r>
              <a:rPr lang="en-US" dirty="0"/>
              <a:t> </a:t>
            </a:r>
            <a:r>
              <a:rPr lang="en-US" dirty="0" err="1"/>
              <a:t>lệnh</a:t>
            </a:r>
            <a:r>
              <a:rPr lang="en-US" dirty="0"/>
              <a:t> </a:t>
            </a:r>
            <a:r>
              <a:rPr lang="en-US" b="1" dirty="0"/>
              <a:t>git </a:t>
            </a:r>
            <a:r>
              <a:rPr lang="en-US" b="1" dirty="0" err="1"/>
              <a:t>init</a:t>
            </a:r>
            <a:endParaRPr lang="en-US" b="1" dirty="0"/>
          </a:p>
          <a:p>
            <a:endParaRPr lang="en-US" b="1" dirty="0"/>
          </a:p>
          <a:p>
            <a:endParaRPr lang="en-US" b="1" smtClean="0"/>
          </a:p>
          <a:p>
            <a:endParaRPr lang="en-US" b="1"/>
          </a:p>
          <a:p>
            <a:r>
              <a:rPr lang="en-US" smtClean="0"/>
              <a:t>Lúc </a:t>
            </a:r>
            <a:r>
              <a:rPr lang="en-US" dirty="0" err="1"/>
              <a:t>đó</a:t>
            </a:r>
            <a:r>
              <a:rPr lang="en-US" dirty="0"/>
              <a:t> </a:t>
            </a:r>
            <a:r>
              <a:rPr lang="en-US" dirty="0" err="1"/>
              <a:t>trong</a:t>
            </a:r>
            <a:r>
              <a:rPr lang="en-US" dirty="0"/>
              <a:t> </a:t>
            </a:r>
            <a:r>
              <a:rPr lang="en-US" dirty="0" err="1"/>
              <a:t>th</a:t>
            </a:r>
            <a:r>
              <a:rPr lang="vi-VN" dirty="0"/>
              <a:t>ư</a:t>
            </a:r>
            <a:r>
              <a:rPr lang="en-US" dirty="0"/>
              <a:t> </a:t>
            </a:r>
            <a:r>
              <a:rPr lang="en-US" dirty="0" err="1"/>
              <a:t>mục</a:t>
            </a:r>
            <a:r>
              <a:rPr lang="en-US" dirty="0"/>
              <a:t> </a:t>
            </a:r>
            <a:r>
              <a:rPr lang="en-US" dirty="0" err="1"/>
              <a:t>dự</a:t>
            </a:r>
            <a:r>
              <a:rPr lang="en-US" dirty="0"/>
              <a:t> </a:t>
            </a:r>
            <a:r>
              <a:rPr lang="en-US" dirty="0" err="1"/>
              <a:t>án</a:t>
            </a:r>
            <a:r>
              <a:rPr lang="en-US" dirty="0"/>
              <a:t> </a:t>
            </a:r>
            <a:r>
              <a:rPr lang="en-US" dirty="0" err="1"/>
              <a:t>sẽ</a:t>
            </a:r>
            <a:r>
              <a:rPr lang="en-US" dirty="0"/>
              <a:t> </a:t>
            </a:r>
            <a:r>
              <a:rPr lang="en-US" dirty="0" err="1"/>
              <a:t>có</a:t>
            </a:r>
            <a:r>
              <a:rPr lang="en-US" dirty="0"/>
              <a:t> </a:t>
            </a:r>
            <a:r>
              <a:rPr lang="en-US" dirty="0" err="1"/>
              <a:t>thêm</a:t>
            </a:r>
            <a:r>
              <a:rPr lang="en-US" dirty="0"/>
              <a:t> </a:t>
            </a:r>
            <a:r>
              <a:rPr lang="en-US" dirty="0" err="1"/>
              <a:t>th</a:t>
            </a:r>
            <a:r>
              <a:rPr lang="vi-VN" dirty="0"/>
              <a:t>ư</a:t>
            </a:r>
            <a:r>
              <a:rPr lang="en-US" dirty="0"/>
              <a:t> </a:t>
            </a:r>
            <a:r>
              <a:rPr lang="en-US" dirty="0" err="1"/>
              <a:t>mục</a:t>
            </a:r>
            <a:r>
              <a:rPr lang="en-US" dirty="0"/>
              <a:t> </a:t>
            </a:r>
            <a:r>
              <a:rPr lang="en-US" b="1" dirty="0"/>
              <a:t>.git </a:t>
            </a:r>
            <a:r>
              <a:rPr lang="en-US" dirty="0" err="1"/>
              <a:t>chứa</a:t>
            </a:r>
            <a:r>
              <a:rPr lang="en-US" dirty="0"/>
              <a:t> </a:t>
            </a:r>
            <a:r>
              <a:rPr lang="en-US" dirty="0" err="1"/>
              <a:t>các</a:t>
            </a:r>
            <a:r>
              <a:rPr lang="en-US" dirty="0"/>
              <a:t> </a:t>
            </a:r>
            <a:r>
              <a:rPr lang="en-US" dirty="0" err="1"/>
              <a:t>thông</a:t>
            </a:r>
            <a:r>
              <a:rPr lang="en-US" dirty="0"/>
              <a:t> tin </a:t>
            </a:r>
            <a:r>
              <a:rPr lang="en-US" dirty="0" err="1"/>
              <a:t>cấu</a:t>
            </a:r>
            <a:r>
              <a:rPr lang="en-US" dirty="0"/>
              <a:t> </a:t>
            </a:r>
            <a:r>
              <a:rPr lang="en-US" dirty="0" err="1"/>
              <a:t>hình</a:t>
            </a:r>
            <a:r>
              <a:rPr lang="en-US" dirty="0"/>
              <a:t> </a:t>
            </a:r>
            <a:r>
              <a:rPr lang="en-US" dirty="0" err="1"/>
              <a:t>cho</a:t>
            </a:r>
            <a:r>
              <a:rPr lang="en-US" dirty="0"/>
              <a:t> </a:t>
            </a:r>
            <a:r>
              <a:rPr lang="en-US" b="1" dirty="0"/>
              <a:t>Local Repository </a:t>
            </a:r>
            <a:r>
              <a:rPr lang="en-US" dirty="0" err="1"/>
              <a:t>này</a:t>
            </a:r>
            <a:r>
              <a:rPr lang="en-US" dirty="0"/>
              <a:t> </a:t>
            </a:r>
            <a:r>
              <a:rPr lang="en-US"/>
              <a:t>(</a:t>
            </a:r>
            <a:r>
              <a:rPr lang="en-US" smtClean="0"/>
              <a:t>Mặc </a:t>
            </a:r>
            <a:r>
              <a:rPr lang="en-US" dirty="0" err="1"/>
              <a:t>định</a:t>
            </a:r>
            <a:r>
              <a:rPr lang="en-US" dirty="0"/>
              <a:t> </a:t>
            </a:r>
            <a:r>
              <a:rPr lang="en-US" dirty="0" err="1"/>
              <a:t>th</a:t>
            </a:r>
            <a:r>
              <a:rPr lang="vi-VN" dirty="0"/>
              <a:t>ư</a:t>
            </a:r>
            <a:r>
              <a:rPr lang="en-US" dirty="0"/>
              <a:t> </a:t>
            </a:r>
            <a:r>
              <a:rPr lang="en-US" dirty="0" err="1"/>
              <a:t>mục</a:t>
            </a:r>
            <a:r>
              <a:rPr lang="en-US" dirty="0"/>
              <a:t> </a:t>
            </a:r>
            <a:r>
              <a:rPr lang="en-US" dirty="0" err="1"/>
              <a:t>này</a:t>
            </a:r>
            <a:r>
              <a:rPr lang="en-US" dirty="0"/>
              <a:t> ở </a:t>
            </a:r>
            <a:r>
              <a:rPr lang="en-US" dirty="0" err="1"/>
              <a:t>dạng</a:t>
            </a:r>
            <a:r>
              <a:rPr lang="en-US" dirty="0"/>
              <a:t> </a:t>
            </a:r>
            <a:r>
              <a:rPr lang="en-US" dirty="0" err="1"/>
              <a:t>ẩn</a:t>
            </a:r>
            <a:r>
              <a:rPr lang="en-US" dirty="0"/>
              <a:t>, </a:t>
            </a:r>
            <a:r>
              <a:rPr lang="en-US" dirty="0" err="1"/>
              <a:t>không</a:t>
            </a:r>
            <a:r>
              <a:rPr lang="en-US" dirty="0"/>
              <a:t> </a:t>
            </a:r>
            <a:r>
              <a:rPr lang="en-US" dirty="0" err="1"/>
              <a:t>nhìn</a:t>
            </a:r>
            <a:r>
              <a:rPr lang="en-US" dirty="0"/>
              <a:t> </a:t>
            </a:r>
            <a:r>
              <a:rPr lang="en-US" dirty="0" err="1"/>
              <a:t>thấy</a:t>
            </a:r>
            <a:r>
              <a:rPr lang="en-US" dirty="0"/>
              <a:t>)</a:t>
            </a:r>
          </a:p>
          <a:p>
            <a:endParaRPr lang="en-US" dirty="0"/>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10</a:t>
            </a:fld>
            <a:endParaRPr lang="en-US"/>
          </a:p>
        </p:txBody>
      </p:sp>
      <p:grpSp>
        <p:nvGrpSpPr>
          <p:cNvPr id="8" name="Group 7"/>
          <p:cNvGrpSpPr/>
          <p:nvPr/>
        </p:nvGrpSpPr>
        <p:grpSpPr>
          <a:xfrm>
            <a:off x="498955" y="3577844"/>
            <a:ext cx="11504155" cy="1433647"/>
            <a:chOff x="498955" y="3577844"/>
            <a:chExt cx="11504155" cy="1433647"/>
          </a:xfrm>
        </p:grpSpPr>
        <p:pic>
          <p:nvPicPr>
            <p:cNvPr id="3" name="Picture 2"/>
            <p:cNvPicPr>
              <a:picLocks noChangeAspect="1"/>
            </p:cNvPicPr>
            <p:nvPr/>
          </p:nvPicPr>
          <p:blipFill rotWithShape="1">
            <a:blip r:embed="rId2"/>
            <a:srcRect r="11692" b="79208"/>
            <a:stretch/>
          </p:blipFill>
          <p:spPr>
            <a:xfrm>
              <a:off x="498955" y="3577844"/>
              <a:ext cx="11504155" cy="1433647"/>
            </a:xfrm>
            <a:prstGeom prst="rect">
              <a:avLst/>
            </a:prstGeom>
          </p:spPr>
        </p:pic>
        <p:sp>
          <p:nvSpPr>
            <p:cNvPr id="4" name="TextBox 3"/>
            <p:cNvSpPr txBox="1"/>
            <p:nvPr/>
          </p:nvSpPr>
          <p:spPr>
            <a:xfrm>
              <a:off x="10758334" y="4294667"/>
              <a:ext cx="1115987" cy="369332"/>
            </a:xfrm>
            <a:prstGeom prst="rect">
              <a:avLst/>
            </a:prstGeom>
            <a:noFill/>
          </p:spPr>
          <p:txBody>
            <a:bodyPr wrap="square" rtlCol="0">
              <a:spAutoFit/>
            </a:bodyPr>
            <a:lstStyle/>
            <a:p>
              <a:r>
                <a:rPr lang="en-US" b="1" smtClean="0">
                  <a:solidFill>
                    <a:schemeClr val="bg1"/>
                  </a:solidFill>
                </a:rPr>
                <a:t>GIT INIT</a:t>
              </a:r>
              <a:endParaRPr lang="en-US" b="1">
                <a:solidFill>
                  <a:schemeClr val="bg1"/>
                </a:solidFill>
              </a:endParaRPr>
            </a:p>
          </p:txBody>
        </p:sp>
      </p:grpSp>
    </p:spTree>
    <p:extLst>
      <p:ext uri="{BB962C8B-B14F-4D97-AF65-F5344CB8AC3E}">
        <p14:creationId xmlns:p14="http://schemas.microsoft.com/office/powerpoint/2010/main" val="281846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Tạo</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responsitory</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11</a:t>
            </a:fld>
            <a:endParaRPr lang="en-US"/>
          </a:p>
        </p:txBody>
      </p:sp>
      <p:sp>
        <p:nvSpPr>
          <p:cNvPr id="8" name="Text Placeholder 7">
            <a:extLst>
              <a:ext uri="{FF2B5EF4-FFF2-40B4-BE49-F238E27FC236}">
                <a16:creationId xmlns:a16="http://schemas.microsoft.com/office/drawing/2014/main" id="{5E861F2D-0707-4311-B419-B93823468CA7}"/>
              </a:ext>
            </a:extLst>
          </p:cNvPr>
          <p:cNvSpPr txBox="1">
            <a:spLocks/>
          </p:cNvSpPr>
          <p:nvPr/>
        </p:nvSpPr>
        <p:spPr>
          <a:xfrm>
            <a:off x="271768" y="1562400"/>
            <a:ext cx="5330042" cy="3559945"/>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buFont typeface="Wingdings" panose="05000000000000000000" pitchFamily="2" charset="2"/>
              <a:buChar char="v"/>
            </a:pPr>
            <a:r>
              <a:rPr lang="en-US" sz="2400" dirty="0" err="1">
                <a:latin typeface="Roboto" panose="02000000000000000000" pitchFamily="2" charset="0"/>
                <a:ea typeface="Roboto" panose="02000000000000000000" pitchFamily="2" charset="0"/>
              </a:rPr>
              <a:t>Tạo</a:t>
            </a:r>
            <a:r>
              <a:rPr lang="en-US" sz="2400" dirty="0">
                <a:latin typeface="Roboto" panose="02000000000000000000" pitchFamily="2" charset="0"/>
                <a:ea typeface="Roboto" panose="02000000000000000000" pitchFamily="2" charset="0"/>
              </a:rPr>
              <a:t> Remote Repository</a:t>
            </a:r>
          </a:p>
          <a:p>
            <a:pPr>
              <a:lnSpc>
                <a:spcPct val="100000"/>
              </a:lnSpc>
              <a:buFont typeface="Wingdings" panose="05000000000000000000" pitchFamily="2" charset="2"/>
              <a:buChar char="v"/>
            </a:pPr>
            <a:r>
              <a:rPr lang="en-US" sz="2400" dirty="0" err="1">
                <a:latin typeface="Roboto" panose="02000000000000000000" pitchFamily="2" charset="0"/>
                <a:ea typeface="Roboto" panose="02000000000000000000" pitchFamily="2" charset="0"/>
              </a:rPr>
              <a:t>Truy</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cập</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vào</a:t>
            </a:r>
            <a:r>
              <a:rPr lang="en-US" sz="2400" dirty="0">
                <a:latin typeface="Roboto" panose="02000000000000000000" pitchFamily="2" charset="0"/>
                <a:ea typeface="Roboto" panose="02000000000000000000" pitchFamily="2" charset="0"/>
              </a:rPr>
              <a:t> </a:t>
            </a:r>
            <a:r>
              <a:rPr lang="en-US" sz="2400" dirty="0">
                <a:latin typeface="Roboto" panose="02000000000000000000" pitchFamily="2" charset="0"/>
                <a:ea typeface="Roboto" panose="02000000000000000000" pitchFamily="2" charset="0"/>
                <a:hlinkClick r:id="rId2"/>
              </a:rPr>
              <a:t>https://github.com</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và</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đăng</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nhập</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bằng</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tài</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khoản</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đã</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đăng</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ký</a:t>
            </a:r>
            <a:endParaRPr lang="en-US" sz="2400" dirty="0">
              <a:latin typeface="Roboto" panose="02000000000000000000" pitchFamily="2" charset="0"/>
              <a:ea typeface="Roboto" panose="02000000000000000000" pitchFamily="2" charset="0"/>
            </a:endParaRPr>
          </a:p>
          <a:p>
            <a:pPr>
              <a:lnSpc>
                <a:spcPct val="100000"/>
              </a:lnSpc>
              <a:buFont typeface="Wingdings" panose="05000000000000000000" pitchFamily="2" charset="2"/>
              <a:buChar char="v"/>
            </a:pPr>
            <a:r>
              <a:rPr lang="en-US" sz="2400" dirty="0" err="1">
                <a:latin typeface="Roboto" panose="02000000000000000000" pitchFamily="2" charset="0"/>
                <a:ea typeface="Roboto" panose="02000000000000000000" pitchFamily="2" charset="0"/>
              </a:rPr>
              <a:t>Nhìn</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bên</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góc</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phải</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trên</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cùng</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của</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trình</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duyệt</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và</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làm</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theo</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các</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bước</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sau</a:t>
            </a:r>
            <a:endParaRPr lang="en-US" sz="2400" dirty="0">
              <a:latin typeface="Roboto" panose="02000000000000000000" pitchFamily="2" charset="0"/>
              <a:ea typeface="Roboto" panose="02000000000000000000" pitchFamily="2" charset="0"/>
            </a:endParaRPr>
          </a:p>
          <a:p>
            <a:pPr>
              <a:lnSpc>
                <a:spcPct val="100000"/>
              </a:lnSpc>
              <a:buFont typeface="Wingdings" panose="05000000000000000000" pitchFamily="2" charset="2"/>
              <a:buChar char="v"/>
            </a:pPr>
            <a:endParaRPr lang="en-US" sz="2400" dirty="0">
              <a:latin typeface="Roboto" panose="02000000000000000000" pitchFamily="2" charset="0"/>
              <a:ea typeface="Roboto" panose="02000000000000000000" pitchFamily="2" charset="0"/>
            </a:endParaRPr>
          </a:p>
          <a:p>
            <a:pPr>
              <a:lnSpc>
                <a:spcPct val="100000"/>
              </a:lnSpc>
              <a:buFont typeface="Wingdings" panose="05000000000000000000" pitchFamily="2" charset="2"/>
              <a:buChar char="v"/>
            </a:pPr>
            <a:endParaRPr lang="vi-VN" sz="2400" dirty="0">
              <a:latin typeface="Roboto" panose="02000000000000000000" pitchFamily="2" charset="0"/>
              <a:ea typeface="Roboto" panose="02000000000000000000" pitchFamily="2" charset="0"/>
            </a:endParaRPr>
          </a:p>
        </p:txBody>
      </p:sp>
      <p:pic>
        <p:nvPicPr>
          <p:cNvPr id="1026" name="Picture 2">
            <a:extLst>
              <a:ext uri="{FF2B5EF4-FFF2-40B4-BE49-F238E27FC236}">
                <a16:creationId xmlns:a16="http://schemas.microsoft.com/office/drawing/2014/main" id="{09D626BA-961C-4EA0-B73D-13725C02F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817" y="914261"/>
            <a:ext cx="5923394" cy="48562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06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Tạo</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responsitory</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12</a:t>
            </a:fld>
            <a:endParaRPr lang="en-US"/>
          </a:p>
        </p:txBody>
      </p:sp>
      <p:sp>
        <p:nvSpPr>
          <p:cNvPr id="8" name="Text Placeholder 7">
            <a:extLst>
              <a:ext uri="{FF2B5EF4-FFF2-40B4-BE49-F238E27FC236}">
                <a16:creationId xmlns:a16="http://schemas.microsoft.com/office/drawing/2014/main" id="{5E861F2D-0707-4311-B419-B93823468CA7}"/>
              </a:ext>
            </a:extLst>
          </p:cNvPr>
          <p:cNvSpPr txBox="1">
            <a:spLocks/>
          </p:cNvSpPr>
          <p:nvPr/>
        </p:nvSpPr>
        <p:spPr>
          <a:xfrm>
            <a:off x="251460" y="1713390"/>
            <a:ext cx="5101775" cy="2840855"/>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buFont typeface="Wingdings" panose="05000000000000000000" pitchFamily="2" charset="2"/>
              <a:buChar char="v"/>
            </a:pPr>
            <a:r>
              <a:rPr lang="en-US" sz="2400" dirty="0" err="1">
                <a:latin typeface="Roboto" panose="02000000000000000000" pitchFamily="2" charset="0"/>
                <a:ea typeface="Roboto" panose="02000000000000000000" pitchFamily="2" charset="0"/>
              </a:rPr>
              <a:t>Tại</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màn</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hình</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này</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nhập</a:t>
            </a:r>
            <a:r>
              <a:rPr lang="en-US" sz="2400" dirty="0">
                <a:latin typeface="Roboto" panose="02000000000000000000" pitchFamily="2" charset="0"/>
                <a:ea typeface="Roboto" panose="02000000000000000000" pitchFamily="2" charset="0"/>
              </a:rPr>
              <a:t> </a:t>
            </a:r>
          </a:p>
          <a:p>
            <a:pPr>
              <a:lnSpc>
                <a:spcPct val="100000"/>
              </a:lnSpc>
              <a:buFont typeface="Wingdings" panose="05000000000000000000" pitchFamily="2" charset="2"/>
              <a:buChar char="v"/>
            </a:pPr>
            <a:r>
              <a:rPr lang="en-US" sz="2400" dirty="0">
                <a:latin typeface="Roboto" panose="02000000000000000000" pitchFamily="2" charset="0"/>
                <a:ea typeface="Roboto" panose="02000000000000000000" pitchFamily="2" charset="0"/>
              </a:rPr>
              <a:t>Repository name (</a:t>
            </a:r>
            <a:r>
              <a:rPr lang="en-US" sz="2400" dirty="0" err="1">
                <a:latin typeface="Roboto" panose="02000000000000000000" pitchFamily="2" charset="0"/>
                <a:ea typeface="Roboto" panose="02000000000000000000" pitchFamily="2" charset="0"/>
              </a:rPr>
              <a:t>Bắt</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buộc</a:t>
            </a:r>
            <a:r>
              <a:rPr lang="en-US" sz="2400" dirty="0">
                <a:latin typeface="Roboto" panose="02000000000000000000" pitchFamily="2" charset="0"/>
                <a:ea typeface="Roboto" panose="02000000000000000000" pitchFamily="2" charset="0"/>
              </a:rPr>
              <a:t>) </a:t>
            </a:r>
            <a:r>
              <a:rPr lang="en-US" sz="2400">
                <a:latin typeface="Roboto" panose="02000000000000000000" pitchFamily="2" charset="0"/>
                <a:ea typeface="Roboto" panose="02000000000000000000" pitchFamily="2" charset="0"/>
              </a:rPr>
              <a:t>VD </a:t>
            </a:r>
            <a:r>
              <a:rPr lang="en-US" sz="2400" b="1" smtClean="0">
                <a:latin typeface="Roboto" panose="02000000000000000000" pitchFamily="2" charset="0"/>
                <a:ea typeface="Roboto" panose="02000000000000000000" pitchFamily="2" charset="0"/>
              </a:rPr>
              <a:t>my_project</a:t>
            </a:r>
            <a:endParaRPr lang="en-US" sz="2400" b="1" dirty="0">
              <a:latin typeface="Roboto" panose="02000000000000000000" pitchFamily="2" charset="0"/>
              <a:ea typeface="Roboto" panose="02000000000000000000" pitchFamily="2" charset="0"/>
            </a:endParaRP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Description</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Không</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bắt</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buộc</a:t>
            </a:r>
            <a:r>
              <a:rPr lang="en-US" sz="2400" dirty="0">
                <a:latin typeface="Roboto" panose="02000000000000000000" pitchFamily="2" charset="0"/>
                <a:ea typeface="Roboto" panose="02000000000000000000" pitchFamily="2" charset="0"/>
              </a:rPr>
              <a:t> )</a:t>
            </a:r>
          </a:p>
          <a:p>
            <a:pPr>
              <a:lnSpc>
                <a:spcPct val="100000"/>
              </a:lnSpc>
              <a:buFont typeface="Wingdings" panose="05000000000000000000" pitchFamily="2" charset="2"/>
              <a:buChar char="v"/>
            </a:pPr>
            <a:r>
              <a:rPr lang="en-US" sz="2400" dirty="0">
                <a:latin typeface="Roboto" panose="02000000000000000000" pitchFamily="2" charset="0"/>
                <a:ea typeface="Roboto" panose="02000000000000000000" pitchFamily="2" charset="0"/>
              </a:rPr>
              <a:t>Click </a:t>
            </a:r>
            <a:r>
              <a:rPr lang="en-US" sz="2400" dirty="0" err="1">
                <a:latin typeface="Roboto" panose="02000000000000000000" pitchFamily="2" charset="0"/>
                <a:ea typeface="Roboto" panose="02000000000000000000" pitchFamily="2" charset="0"/>
              </a:rPr>
              <a:t>vào</a:t>
            </a:r>
            <a:r>
              <a:rPr lang="en-US" sz="2400" dirty="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nút</a:t>
            </a:r>
            <a:r>
              <a:rPr lang="en-US" sz="2400" dirty="0">
                <a:latin typeface="Roboto" panose="02000000000000000000" pitchFamily="2" charset="0"/>
                <a:ea typeface="Roboto" panose="02000000000000000000" pitchFamily="2" charset="0"/>
              </a:rPr>
              <a:t> </a:t>
            </a:r>
            <a:endParaRPr lang="vi-VN" sz="2400" dirty="0">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id="{79341C81-A224-4C0B-BCEA-C3E37AA16342}"/>
              </a:ext>
            </a:extLst>
          </p:cNvPr>
          <p:cNvPicPr>
            <a:picLocks noChangeAspect="1"/>
          </p:cNvPicPr>
          <p:nvPr/>
        </p:nvPicPr>
        <p:blipFill>
          <a:blip r:embed="rId2"/>
          <a:stretch>
            <a:fillRect/>
          </a:stretch>
        </p:blipFill>
        <p:spPr>
          <a:xfrm>
            <a:off x="2703746" y="4014927"/>
            <a:ext cx="1333616" cy="342930"/>
          </a:xfrm>
          <a:prstGeom prst="rect">
            <a:avLst/>
          </a:prstGeom>
        </p:spPr>
      </p:pic>
      <p:pic>
        <p:nvPicPr>
          <p:cNvPr id="7" name="Picture 6"/>
          <p:cNvPicPr>
            <a:picLocks noChangeAspect="1"/>
          </p:cNvPicPr>
          <p:nvPr/>
        </p:nvPicPr>
        <p:blipFill rotWithShape="1">
          <a:blip r:embed="rId3"/>
          <a:srcRect l="27597" t="20980" r="28257" b="1199"/>
          <a:stretch/>
        </p:blipFill>
        <p:spPr>
          <a:xfrm>
            <a:off x="5530165" y="660347"/>
            <a:ext cx="6004444" cy="5640946"/>
          </a:xfrm>
          <a:prstGeom prst="rect">
            <a:avLst/>
          </a:prstGeom>
        </p:spPr>
      </p:pic>
    </p:spTree>
    <p:extLst>
      <p:ext uri="{BB962C8B-B14F-4D97-AF65-F5344CB8AC3E}">
        <p14:creationId xmlns:p14="http://schemas.microsoft.com/office/powerpoint/2010/main" val="17212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E37ECA-5428-4872-B50C-236DF8253EF9}"/>
              </a:ext>
            </a:extLst>
          </p:cNvPr>
          <p:cNvSpPr>
            <a:spLocks noGrp="1"/>
          </p:cNvSpPr>
          <p:nvPr>
            <p:ph type="title"/>
          </p:nvPr>
        </p:nvSpPr>
        <p:spPr/>
        <p:txBody>
          <a:bodyPr/>
          <a:lstStyle/>
          <a:p>
            <a:r>
              <a:rPr lang="en-US"/>
              <a:t>Remote </a:t>
            </a:r>
            <a:r>
              <a:rPr lang="en-US" smtClean="0"/>
              <a:t>Repository </a:t>
            </a:r>
            <a:r>
              <a:rPr lang="en-US" dirty="0" err="1"/>
              <a:t>và</a:t>
            </a:r>
            <a:r>
              <a:rPr lang="en-US" dirty="0"/>
              <a:t> Origin</a:t>
            </a:r>
          </a:p>
        </p:txBody>
      </p:sp>
      <p:sp>
        <p:nvSpPr>
          <p:cNvPr id="6" name="Content Placeholder 5">
            <a:extLst>
              <a:ext uri="{FF2B5EF4-FFF2-40B4-BE49-F238E27FC236}">
                <a16:creationId xmlns:a16="http://schemas.microsoft.com/office/drawing/2014/main" id="{5B3A5D60-ED2D-4BD8-838A-39725AA164C9}"/>
              </a:ext>
            </a:extLst>
          </p:cNvPr>
          <p:cNvSpPr>
            <a:spLocks noGrp="1"/>
          </p:cNvSpPr>
          <p:nvPr>
            <p:ph idx="1"/>
          </p:nvPr>
        </p:nvSpPr>
        <p:spPr/>
        <p:txBody>
          <a:bodyPr/>
          <a:lstStyle/>
          <a:p>
            <a:r>
              <a:rPr lang="en-US" dirty="0" err="1"/>
              <a:t>Github</a:t>
            </a:r>
            <a:r>
              <a:rPr lang="en-US" dirty="0"/>
              <a:t> </a:t>
            </a:r>
            <a:r>
              <a:rPr lang="en-US" dirty="0" err="1"/>
              <a:t>là</a:t>
            </a:r>
            <a:r>
              <a:rPr lang="en-US" dirty="0"/>
              <a:t> </a:t>
            </a:r>
            <a:r>
              <a:rPr lang="en-US" dirty="0" err="1"/>
              <a:t>một</a:t>
            </a:r>
            <a:r>
              <a:rPr lang="en-US" dirty="0"/>
              <a:t> </a:t>
            </a:r>
            <a:r>
              <a:rPr lang="en-US" dirty="0" err="1"/>
              <a:t>máy</a:t>
            </a:r>
            <a:r>
              <a:rPr lang="en-US" dirty="0"/>
              <a:t> </a:t>
            </a:r>
            <a:r>
              <a:rPr lang="en-US" dirty="0" err="1"/>
              <a:t>chủ</a:t>
            </a:r>
            <a:r>
              <a:rPr lang="en-US" dirty="0"/>
              <a:t> repository </a:t>
            </a:r>
            <a:r>
              <a:rPr lang="en-US" dirty="0" err="1"/>
              <a:t>từ</a:t>
            </a:r>
            <a:r>
              <a:rPr lang="en-US" dirty="0"/>
              <a:t> </a:t>
            </a:r>
            <a:r>
              <a:rPr lang="en-US" dirty="0" err="1"/>
              <a:t>xa</a:t>
            </a:r>
            <a:r>
              <a:rPr lang="en-US" dirty="0"/>
              <a:t> </a:t>
            </a:r>
            <a:r>
              <a:rPr lang="en-US" dirty="0" err="1"/>
              <a:t>nên</a:t>
            </a:r>
            <a:r>
              <a:rPr lang="en-US" dirty="0"/>
              <a:t> </a:t>
            </a:r>
            <a:r>
              <a:rPr lang="en-US" dirty="0" err="1"/>
              <a:t>mình</a:t>
            </a:r>
            <a:r>
              <a:rPr lang="en-US" dirty="0"/>
              <a:t> </a:t>
            </a:r>
            <a:r>
              <a:rPr lang="en-US" dirty="0" err="1"/>
              <a:t>sẽ</a:t>
            </a:r>
            <a:r>
              <a:rPr lang="en-US" dirty="0"/>
              <a:t> </a:t>
            </a:r>
            <a:r>
              <a:rPr lang="en-US" dirty="0" err="1"/>
              <a:t>gọi</a:t>
            </a:r>
            <a:r>
              <a:rPr lang="en-US" dirty="0"/>
              <a:t> </a:t>
            </a:r>
            <a:r>
              <a:rPr lang="en-US" dirty="0" err="1"/>
              <a:t>nó</a:t>
            </a:r>
            <a:r>
              <a:rPr lang="en-US" dirty="0"/>
              <a:t> </a:t>
            </a:r>
            <a:r>
              <a:rPr lang="en-US" dirty="0" err="1"/>
              <a:t>là</a:t>
            </a:r>
            <a:r>
              <a:rPr lang="en-US" dirty="0"/>
              <a:t> Remote Repository</a:t>
            </a:r>
            <a:endParaRPr lang="vi-VN" dirty="0"/>
          </a:p>
          <a:p>
            <a:r>
              <a:rPr lang="vi-VN" dirty="0"/>
              <a:t>Để đưa tài nguyên lên </a:t>
            </a:r>
            <a:r>
              <a:rPr lang="vi-VN" b="1"/>
              <a:t>remote </a:t>
            </a:r>
            <a:r>
              <a:rPr lang="vi-VN" b="1" smtClean="0"/>
              <a:t>repository</a:t>
            </a:r>
            <a:r>
              <a:rPr lang="vi-VN" smtClean="0"/>
              <a:t> </a:t>
            </a:r>
            <a:r>
              <a:rPr lang="vi-VN" dirty="0"/>
              <a:t>có thể sử dụng lệnh</a:t>
            </a:r>
          </a:p>
          <a:p>
            <a:r>
              <a:rPr lang="en-US" b="1" dirty="0"/>
              <a:t>git push origin master </a:t>
            </a:r>
            <a:r>
              <a:rPr lang="en-US" dirty="0" err="1"/>
              <a:t>sau</a:t>
            </a:r>
            <a:r>
              <a:rPr lang="en-US" dirty="0"/>
              <a:t> </a:t>
            </a:r>
            <a:r>
              <a:rPr lang="en-US" err="1"/>
              <a:t>khi</a:t>
            </a:r>
            <a:r>
              <a:rPr lang="en-US"/>
              <a:t> </a:t>
            </a:r>
            <a:r>
              <a:rPr lang="en-US" smtClean="0"/>
              <a:t>commit</a:t>
            </a:r>
          </a:p>
          <a:p>
            <a:r>
              <a:rPr lang="en-US" smtClean="0"/>
              <a:t>Để kết nối với một remote repository, sử dụng lệnh: </a:t>
            </a:r>
            <a:r>
              <a:rPr lang="en-US" b="1" smtClean="0"/>
              <a:t>git remote add &lt;name&gt; &lt;url&gt;</a:t>
            </a:r>
            <a:endParaRPr lang="vi-VN" b="1" dirty="0"/>
          </a:p>
          <a:p>
            <a:r>
              <a:rPr lang="vi-VN" dirty="0"/>
              <a:t>Để kiểm tra tên remote, bạn có thể gõ lệnh </a:t>
            </a:r>
            <a:r>
              <a:rPr lang="vi-VN" b="1" dirty="0"/>
              <a:t>git remote -</a:t>
            </a:r>
            <a:r>
              <a:rPr lang="vi-VN" b="1"/>
              <a:t>v</a:t>
            </a:r>
            <a:r>
              <a:rPr lang="vi-VN" b="1" smtClean="0"/>
              <a:t>.</a:t>
            </a:r>
            <a:endParaRPr lang="en-US" b="1" smtClean="0"/>
          </a:p>
          <a:p>
            <a:endParaRPr lang="en-US" b="1"/>
          </a:p>
          <a:p>
            <a:endParaRPr lang="vi-VN" b="1" dirty="0"/>
          </a:p>
          <a:p>
            <a:endParaRPr lang="vi-VN" b="1" dirty="0"/>
          </a:p>
          <a:p>
            <a:endParaRPr lang="vi-VN" b="1" dirty="0"/>
          </a:p>
          <a:p>
            <a:pPr marL="0" indent="0">
              <a:buNone/>
            </a:pPr>
            <a:endParaRPr lang="vi-VN" b="1" dirty="0"/>
          </a:p>
          <a:p>
            <a:endParaRPr lang="en-US" b="1" smtClean="0"/>
          </a:p>
          <a:p>
            <a:r>
              <a:rPr lang="vi-VN" smtClean="0"/>
              <a:t>Đổi </a:t>
            </a:r>
            <a:r>
              <a:rPr lang="vi-VN"/>
              <a:t>tên </a:t>
            </a:r>
            <a:r>
              <a:rPr lang="vi-VN" smtClean="0"/>
              <a:t>remote</a:t>
            </a:r>
            <a:r>
              <a:rPr lang="en-US" smtClean="0"/>
              <a:t>: git remote rename &lt;old_name&gt; &lt;new_name&gt;</a:t>
            </a:r>
            <a:endParaRPr lang="en-US" dirty="0"/>
          </a:p>
        </p:txBody>
      </p:sp>
      <p:sp>
        <p:nvSpPr>
          <p:cNvPr id="3" name="Footer Placeholder 2">
            <a:extLst>
              <a:ext uri="{FF2B5EF4-FFF2-40B4-BE49-F238E27FC236}">
                <a16:creationId xmlns:a16="http://schemas.microsoft.com/office/drawing/2014/main" id="{714ADF73-FFF5-4F15-B374-BBA366309CFE}"/>
              </a:ext>
            </a:extLst>
          </p:cNvPr>
          <p:cNvSpPr>
            <a:spLocks noGrp="1"/>
          </p:cNvSpPr>
          <p:nvPr>
            <p:ph type="ftr" sz="quarter" idx="11"/>
          </p:nvPr>
        </p:nvSpPr>
        <p:spPr/>
        <p:txBody>
          <a:bodyPr/>
          <a:lstStyle/>
          <a:p>
            <a:r>
              <a:rPr lang="vi-VN" smtClean="0"/>
              <a:t>Bài 1 - Cài đặt và Sử dụng bằng dòng lệnh</a:t>
            </a:r>
            <a:endParaRPr lang="vi-VN"/>
          </a:p>
        </p:txBody>
      </p:sp>
      <p:sp>
        <p:nvSpPr>
          <p:cNvPr id="4" name="Slide Number Placeholder 3">
            <a:extLst>
              <a:ext uri="{FF2B5EF4-FFF2-40B4-BE49-F238E27FC236}">
                <a16:creationId xmlns:a16="http://schemas.microsoft.com/office/drawing/2014/main" id="{ECFAE78F-07C3-4DBC-8515-F691CDB1531E}"/>
              </a:ext>
            </a:extLst>
          </p:cNvPr>
          <p:cNvSpPr>
            <a:spLocks noGrp="1"/>
          </p:cNvSpPr>
          <p:nvPr>
            <p:ph type="sldNum" sz="quarter" idx="12"/>
          </p:nvPr>
        </p:nvSpPr>
        <p:spPr/>
        <p:txBody>
          <a:bodyPr/>
          <a:lstStyle/>
          <a:p>
            <a:fld id="{201540FA-0942-482B-9F37-EA3921DFDA04}" type="slidenum">
              <a:rPr lang="vi-VN" smtClean="0"/>
              <a:t>13</a:t>
            </a:fld>
            <a:endParaRPr lang="vi-VN"/>
          </a:p>
        </p:txBody>
      </p:sp>
      <p:sp>
        <p:nvSpPr>
          <p:cNvPr id="13" name="TextBox 12">
            <a:extLst>
              <a:ext uri="{FF2B5EF4-FFF2-40B4-BE49-F238E27FC236}">
                <a16:creationId xmlns:a16="http://schemas.microsoft.com/office/drawing/2014/main" id="{106F6776-4C43-4253-969E-15D9DAE9D260}"/>
              </a:ext>
            </a:extLst>
          </p:cNvPr>
          <p:cNvSpPr txBox="1"/>
          <p:nvPr/>
        </p:nvSpPr>
        <p:spPr>
          <a:xfrm>
            <a:off x="9330743" y="3010482"/>
            <a:ext cx="2806286" cy="2677656"/>
          </a:xfrm>
          <a:prstGeom prst="rect">
            <a:avLst/>
          </a:prstGeom>
          <a:noFill/>
        </p:spPr>
        <p:txBody>
          <a:bodyPr wrap="square" rtlCol="0">
            <a:spAutoFit/>
          </a:bodyPr>
          <a:lstStyle/>
          <a:p>
            <a:r>
              <a:rPr lang="en-US" sz="2400" dirty="0" err="1"/>
              <a:t>Bây</a:t>
            </a:r>
            <a:r>
              <a:rPr lang="en-US" sz="2400" dirty="0"/>
              <a:t> </a:t>
            </a:r>
            <a:r>
              <a:rPr lang="en-US" sz="2400" dirty="0" err="1"/>
              <a:t>giờ</a:t>
            </a:r>
            <a:r>
              <a:rPr lang="en-US" sz="2400" dirty="0"/>
              <a:t> </a:t>
            </a:r>
            <a:r>
              <a:rPr lang="en-US" sz="2400" dirty="0" err="1"/>
              <a:t>khi</a:t>
            </a:r>
            <a:r>
              <a:rPr lang="en-US" sz="2400" dirty="0"/>
              <a:t> commit hay push </a:t>
            </a:r>
            <a:r>
              <a:rPr lang="en-US" sz="2400" dirty="0" err="1"/>
              <a:t>bạn</a:t>
            </a:r>
            <a:r>
              <a:rPr lang="en-US" sz="2400" dirty="0"/>
              <a:t> </a:t>
            </a:r>
            <a:r>
              <a:rPr lang="en-US" sz="2400" dirty="0" err="1"/>
              <a:t>có</a:t>
            </a:r>
            <a:r>
              <a:rPr lang="en-US" sz="2400" dirty="0"/>
              <a:t> </a:t>
            </a:r>
            <a:r>
              <a:rPr lang="en-US" sz="2400" dirty="0" err="1"/>
              <a:t>thể</a:t>
            </a:r>
            <a:r>
              <a:rPr lang="en-US" sz="2400" dirty="0"/>
              <a:t> </a:t>
            </a:r>
            <a:r>
              <a:rPr lang="en-US" sz="2400" dirty="0" err="1"/>
              <a:t>gõ</a:t>
            </a:r>
            <a:r>
              <a:rPr lang="en-US" sz="2400" dirty="0"/>
              <a:t> </a:t>
            </a:r>
          </a:p>
          <a:p>
            <a:r>
              <a:rPr lang="en-US" sz="2400" b="1" dirty="0"/>
              <a:t>git </a:t>
            </a:r>
            <a:r>
              <a:rPr lang="en-US" sz="2400" b="1"/>
              <a:t>push </a:t>
            </a:r>
            <a:r>
              <a:rPr lang="en-US" sz="2400" b="1" smtClean="0"/>
              <a:t>origin master </a:t>
            </a:r>
            <a:r>
              <a:rPr lang="en-US" sz="2400" dirty="0" err="1"/>
              <a:t>để</a:t>
            </a:r>
            <a:r>
              <a:rPr lang="en-US" sz="2400" dirty="0"/>
              <a:t> </a:t>
            </a:r>
            <a:r>
              <a:rPr lang="en-US" sz="2400" dirty="0" err="1"/>
              <a:t>gửi</a:t>
            </a:r>
            <a:r>
              <a:rPr lang="en-US" sz="2400" dirty="0"/>
              <a:t> </a:t>
            </a:r>
            <a:r>
              <a:rPr lang="en-US" sz="2400" dirty="0" err="1"/>
              <a:t>mã</a:t>
            </a:r>
            <a:r>
              <a:rPr lang="en-US" sz="2400" dirty="0"/>
              <a:t> </a:t>
            </a:r>
            <a:r>
              <a:rPr lang="en-US" sz="2400" dirty="0" err="1"/>
              <a:t>nguồn</a:t>
            </a:r>
            <a:r>
              <a:rPr lang="en-US" sz="2400" dirty="0"/>
              <a:t> </a:t>
            </a:r>
            <a:r>
              <a:rPr lang="en-US" sz="2400" dirty="0" err="1"/>
              <a:t>lên</a:t>
            </a:r>
            <a:r>
              <a:rPr lang="en-US" sz="2400" dirty="0"/>
              <a:t> remote repository </a:t>
            </a:r>
            <a:r>
              <a:rPr lang="en-US" sz="2400" dirty="0" err="1"/>
              <a:t>này</a:t>
            </a:r>
            <a:r>
              <a:rPr lang="en-US" sz="2400" dirty="0"/>
              <a:t>.</a:t>
            </a:r>
          </a:p>
        </p:txBody>
      </p:sp>
      <p:pic>
        <p:nvPicPr>
          <p:cNvPr id="8" name="Picture 7"/>
          <p:cNvPicPr>
            <a:picLocks noChangeAspect="1"/>
          </p:cNvPicPr>
          <p:nvPr/>
        </p:nvPicPr>
        <p:blipFill rotWithShape="1">
          <a:blip r:embed="rId2"/>
          <a:srcRect r="35895" b="58048"/>
          <a:stretch/>
        </p:blipFill>
        <p:spPr>
          <a:xfrm>
            <a:off x="250591" y="3190788"/>
            <a:ext cx="9060462" cy="1677428"/>
          </a:xfrm>
          <a:prstGeom prst="rect">
            <a:avLst/>
          </a:prstGeom>
        </p:spPr>
      </p:pic>
    </p:spTree>
    <p:extLst>
      <p:ext uri="{BB962C8B-B14F-4D97-AF65-F5344CB8AC3E}">
        <p14:creationId xmlns:p14="http://schemas.microsoft.com/office/powerpoint/2010/main" val="306446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1294-96B3-428C-AF20-7F932C9A5602}"/>
              </a:ext>
            </a:extLst>
          </p:cNvPr>
          <p:cNvSpPr>
            <a:spLocks noGrp="1"/>
          </p:cNvSpPr>
          <p:nvPr>
            <p:ph type="title"/>
          </p:nvPr>
        </p:nvSpPr>
        <p:spPr/>
        <p:txBody>
          <a:bodyPr/>
          <a:lstStyle/>
          <a:p>
            <a:r>
              <a:rPr lang="en-US" dirty="0"/>
              <a:t>Remote </a:t>
            </a:r>
            <a:r>
              <a:rPr lang="en-US" dirty="0" err="1"/>
              <a:t>Respository</a:t>
            </a:r>
            <a:r>
              <a:rPr lang="en-US" dirty="0"/>
              <a:t> </a:t>
            </a:r>
            <a:r>
              <a:rPr lang="en-US" dirty="0" err="1"/>
              <a:t>và</a:t>
            </a:r>
            <a:r>
              <a:rPr lang="en-US" dirty="0"/>
              <a:t> Origin</a:t>
            </a:r>
          </a:p>
        </p:txBody>
      </p:sp>
      <p:sp>
        <p:nvSpPr>
          <p:cNvPr id="3" name="Content Placeholder 2">
            <a:extLst>
              <a:ext uri="{FF2B5EF4-FFF2-40B4-BE49-F238E27FC236}">
                <a16:creationId xmlns:a16="http://schemas.microsoft.com/office/drawing/2014/main" id="{78902447-31CE-4007-A3D5-4FDE0071F64F}"/>
              </a:ext>
            </a:extLst>
          </p:cNvPr>
          <p:cNvSpPr>
            <a:spLocks noGrp="1"/>
          </p:cNvSpPr>
          <p:nvPr>
            <p:ph idx="1"/>
          </p:nvPr>
        </p:nvSpPr>
        <p:spPr/>
        <p:txBody>
          <a:bodyPr/>
          <a:lstStyle/>
          <a:p>
            <a:endParaRPr lang="en-US" smtClean="0"/>
          </a:p>
          <a:p>
            <a:endParaRPr lang="en-US" smtClean="0"/>
          </a:p>
          <a:p>
            <a:endParaRPr lang="en-US" smtClean="0"/>
          </a:p>
          <a:p>
            <a:endParaRPr lang="en-US" smtClean="0"/>
          </a:p>
          <a:p>
            <a:r>
              <a:rPr lang="en-US" smtClean="0"/>
              <a:t>Thêm </a:t>
            </a:r>
            <a:r>
              <a:rPr lang="en-US" err="1"/>
              <a:t>một</a:t>
            </a:r>
            <a:r>
              <a:rPr lang="en-US"/>
              <a:t> </a:t>
            </a:r>
            <a:r>
              <a:rPr lang="en-US" smtClean="0"/>
              <a:t>remote</a:t>
            </a:r>
            <a:endParaRPr lang="vi-VN" dirty="0"/>
          </a:p>
          <a:p>
            <a:r>
              <a:rPr lang="en-US" dirty="0" err="1"/>
              <a:t>Sử</a:t>
            </a:r>
            <a:r>
              <a:rPr lang="en-US" dirty="0"/>
              <a:t> </a:t>
            </a:r>
            <a:r>
              <a:rPr lang="en-US" dirty="0" err="1"/>
              <a:t>dụng</a:t>
            </a:r>
            <a:r>
              <a:rPr lang="en-US" dirty="0"/>
              <a:t> </a:t>
            </a:r>
            <a:r>
              <a:rPr lang="en-US" dirty="0" err="1"/>
              <a:t>lệnh</a:t>
            </a:r>
            <a:r>
              <a:rPr lang="en-US" dirty="0"/>
              <a:t> git remote add </a:t>
            </a:r>
            <a:r>
              <a:rPr lang="en-US" dirty="0" err="1"/>
              <a:t>tên_remote</a:t>
            </a:r>
            <a:r>
              <a:rPr lang="en-US" dirty="0"/>
              <a:t> URL. VD:</a:t>
            </a:r>
          </a:p>
          <a:p>
            <a:r>
              <a:rPr lang="en-US" dirty="0"/>
              <a:t>git remote add </a:t>
            </a:r>
            <a:r>
              <a:rPr lang="en-US" dirty="0" err="1"/>
              <a:t>remote_new</a:t>
            </a:r>
            <a:r>
              <a:rPr lang="en-US" dirty="0"/>
              <a:t> https</a:t>
            </a:r>
            <a:r>
              <a:rPr lang="en-US"/>
              <a:t>://</a:t>
            </a:r>
            <a:r>
              <a:rPr lang="en-US" smtClean="0"/>
              <a:t>github.com/bkaphaibt/project_name</a:t>
            </a:r>
            <a:endParaRPr lang="en-US" dirty="0"/>
          </a:p>
        </p:txBody>
      </p:sp>
      <p:sp>
        <p:nvSpPr>
          <p:cNvPr id="4" name="Footer Placeholder 3">
            <a:extLst>
              <a:ext uri="{FF2B5EF4-FFF2-40B4-BE49-F238E27FC236}">
                <a16:creationId xmlns:a16="http://schemas.microsoft.com/office/drawing/2014/main" id="{C47B23CC-508E-4333-8251-5C7C32C69401}"/>
              </a:ext>
            </a:extLst>
          </p:cNvPr>
          <p:cNvSpPr>
            <a:spLocks noGrp="1"/>
          </p:cNvSpPr>
          <p:nvPr>
            <p:ph type="ftr" sz="quarter" idx="11"/>
          </p:nvPr>
        </p:nvSpPr>
        <p:spPr/>
        <p:txBody>
          <a:bodyPr/>
          <a:lstStyle/>
          <a:p>
            <a:r>
              <a:rPr lang="vi-VN" smtClean="0"/>
              <a:t>Bài 1 - Cài đặt và Sử dụng bằng dòng lệnh</a:t>
            </a:r>
            <a:endParaRPr lang="vi-VN" dirty="0"/>
          </a:p>
        </p:txBody>
      </p:sp>
      <p:sp>
        <p:nvSpPr>
          <p:cNvPr id="5" name="Slide Number Placeholder 4">
            <a:extLst>
              <a:ext uri="{FF2B5EF4-FFF2-40B4-BE49-F238E27FC236}">
                <a16:creationId xmlns:a16="http://schemas.microsoft.com/office/drawing/2014/main" id="{2EEA6899-D29B-483D-848C-CC63DF65AD1A}"/>
              </a:ext>
            </a:extLst>
          </p:cNvPr>
          <p:cNvSpPr>
            <a:spLocks noGrp="1"/>
          </p:cNvSpPr>
          <p:nvPr>
            <p:ph type="sldNum" sz="quarter" idx="12"/>
          </p:nvPr>
        </p:nvSpPr>
        <p:spPr/>
        <p:txBody>
          <a:bodyPr/>
          <a:lstStyle/>
          <a:p>
            <a:fld id="{201540FA-0942-482B-9F37-EA3921DFDA04}" type="slidenum">
              <a:rPr lang="vi-VN" smtClean="0"/>
              <a:t>14</a:t>
            </a:fld>
            <a:endParaRPr lang="vi-VN"/>
          </a:p>
        </p:txBody>
      </p:sp>
      <p:pic>
        <p:nvPicPr>
          <p:cNvPr id="8" name="Picture 7"/>
          <p:cNvPicPr>
            <a:picLocks noChangeAspect="1"/>
          </p:cNvPicPr>
          <p:nvPr/>
        </p:nvPicPr>
        <p:blipFill rotWithShape="1">
          <a:blip r:embed="rId2"/>
          <a:srcRect r="11515" b="64982"/>
          <a:stretch/>
        </p:blipFill>
        <p:spPr>
          <a:xfrm>
            <a:off x="107314" y="705337"/>
            <a:ext cx="11990259" cy="1342404"/>
          </a:xfrm>
          <a:prstGeom prst="rect">
            <a:avLst/>
          </a:prstGeom>
        </p:spPr>
      </p:pic>
      <p:pic>
        <p:nvPicPr>
          <p:cNvPr id="9" name="Picture 8"/>
          <p:cNvPicPr>
            <a:picLocks noChangeAspect="1"/>
          </p:cNvPicPr>
          <p:nvPr/>
        </p:nvPicPr>
        <p:blipFill rotWithShape="1">
          <a:blip r:embed="rId3"/>
          <a:srcRect r="11795" b="58543"/>
          <a:stretch/>
        </p:blipFill>
        <p:spPr>
          <a:xfrm>
            <a:off x="107315" y="3957637"/>
            <a:ext cx="11990258" cy="1558056"/>
          </a:xfrm>
          <a:prstGeom prst="rect">
            <a:avLst/>
          </a:prstGeom>
        </p:spPr>
      </p:pic>
    </p:spTree>
    <p:extLst>
      <p:ext uri="{BB962C8B-B14F-4D97-AF65-F5344CB8AC3E}">
        <p14:creationId xmlns:p14="http://schemas.microsoft.com/office/powerpoint/2010/main" val="416909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B6CE-C9F3-4F2F-8688-7BFE03EE6257}"/>
              </a:ext>
            </a:extLst>
          </p:cNvPr>
          <p:cNvSpPr>
            <a:spLocks noGrp="1"/>
          </p:cNvSpPr>
          <p:nvPr>
            <p:ph type="title"/>
          </p:nvPr>
        </p:nvSpPr>
        <p:spPr/>
        <p:txBody>
          <a:bodyPr/>
          <a:lstStyle/>
          <a:p>
            <a:r>
              <a:rPr lang="en-US" dirty="0" err="1"/>
              <a:t>Sự</a:t>
            </a:r>
            <a:r>
              <a:rPr lang="en-US" dirty="0"/>
              <a:t> </a:t>
            </a:r>
            <a:r>
              <a:rPr lang="en-US" dirty="0" err="1"/>
              <a:t>khác</a:t>
            </a:r>
            <a:r>
              <a:rPr lang="en-US" dirty="0"/>
              <a:t> </a:t>
            </a:r>
            <a:r>
              <a:rPr lang="en-US" dirty="0" err="1"/>
              <a:t>nhau</a:t>
            </a:r>
            <a:r>
              <a:rPr lang="en-US" dirty="0"/>
              <a:t> </a:t>
            </a:r>
            <a:r>
              <a:rPr lang="en-US" dirty="0" err="1"/>
              <a:t>giữa</a:t>
            </a:r>
            <a:r>
              <a:rPr lang="vi-VN" dirty="0"/>
              <a:t> </a:t>
            </a:r>
            <a:r>
              <a:rPr lang="en-US" dirty="0"/>
              <a:t>clone, fetch </a:t>
            </a:r>
            <a:r>
              <a:rPr lang="en-US" dirty="0" err="1"/>
              <a:t>và</a:t>
            </a:r>
            <a:r>
              <a:rPr lang="en-US" dirty="0"/>
              <a:t> pull</a:t>
            </a:r>
          </a:p>
        </p:txBody>
      </p:sp>
      <p:sp>
        <p:nvSpPr>
          <p:cNvPr id="3" name="Content Placeholder 2">
            <a:extLst>
              <a:ext uri="{FF2B5EF4-FFF2-40B4-BE49-F238E27FC236}">
                <a16:creationId xmlns:a16="http://schemas.microsoft.com/office/drawing/2014/main" id="{D9F196D2-C02A-43B3-98FB-0A023C69D900}"/>
              </a:ext>
            </a:extLst>
          </p:cNvPr>
          <p:cNvSpPr>
            <a:spLocks noGrp="1"/>
          </p:cNvSpPr>
          <p:nvPr>
            <p:ph idx="1"/>
          </p:nvPr>
        </p:nvSpPr>
        <p:spPr/>
        <p:txBody>
          <a:bodyPr/>
          <a:lstStyle/>
          <a:p>
            <a:r>
              <a:rPr lang="vi-VN" b="1" dirty="0"/>
              <a:t>git clone</a:t>
            </a:r>
          </a:p>
          <a:p>
            <a:r>
              <a:rPr lang="vi-VN" dirty="0"/>
              <a:t>Lệnh này chỉ nên sử dụng khi bạn cần tạo mới một Git mới trên máy tính với toàn bộ dữ liệu và thiết lập của một remote repository.</a:t>
            </a:r>
          </a:p>
          <a:p>
            <a:endParaRPr lang="vi-VN" dirty="0"/>
          </a:p>
          <a:p>
            <a:r>
              <a:rPr lang="vi-VN" b="1" dirty="0"/>
              <a:t>git pull</a:t>
            </a:r>
          </a:p>
          <a:p>
            <a:r>
              <a:rPr lang="vi-VN" dirty="0"/>
              <a:t>Lệnh này sẽ tự động lấy toàn bộ dữ liệu từ remote repository và gộp vào cái branch hiện tại bạn đang làm việc.</a:t>
            </a:r>
          </a:p>
          <a:p>
            <a:endParaRPr lang="vi-VN" dirty="0"/>
          </a:p>
          <a:p>
            <a:r>
              <a:rPr lang="vi-VN" b="1" dirty="0"/>
              <a:t>git fetch</a:t>
            </a:r>
          </a:p>
          <a:p>
            <a:r>
              <a:rPr lang="vi-VN" dirty="0"/>
              <a:t>Lệnh này sẽ lấy toàn bộ dữ liệu từ remote repository nhưng sẽ cho phép bạn gộp thủ công vào một branch nào đó trên thư mục Git ở máy tính.</a:t>
            </a:r>
            <a:endParaRPr lang="en-US" dirty="0"/>
          </a:p>
        </p:txBody>
      </p:sp>
      <p:sp>
        <p:nvSpPr>
          <p:cNvPr id="4" name="Footer Placeholder 3">
            <a:extLst>
              <a:ext uri="{FF2B5EF4-FFF2-40B4-BE49-F238E27FC236}">
                <a16:creationId xmlns:a16="http://schemas.microsoft.com/office/drawing/2014/main" id="{5A6730F1-DE82-4616-9D89-2B808FACBF0C}"/>
              </a:ext>
            </a:extLst>
          </p:cNvPr>
          <p:cNvSpPr>
            <a:spLocks noGrp="1"/>
          </p:cNvSpPr>
          <p:nvPr>
            <p:ph type="ftr" sz="quarter" idx="11"/>
          </p:nvPr>
        </p:nvSpPr>
        <p:spPr/>
        <p:txBody>
          <a:bodyPr/>
          <a:lstStyle/>
          <a:p>
            <a:r>
              <a:rPr lang="vi-VN" smtClean="0"/>
              <a:t>Bài 1 - Cài đặt và Sử dụng bằng dòng lệnh</a:t>
            </a:r>
            <a:endParaRPr lang="vi-VN" dirty="0"/>
          </a:p>
        </p:txBody>
      </p:sp>
      <p:sp>
        <p:nvSpPr>
          <p:cNvPr id="5" name="Slide Number Placeholder 4">
            <a:extLst>
              <a:ext uri="{FF2B5EF4-FFF2-40B4-BE49-F238E27FC236}">
                <a16:creationId xmlns:a16="http://schemas.microsoft.com/office/drawing/2014/main" id="{FD3C225C-73F0-4DF3-9638-B4BF918D38A3}"/>
              </a:ext>
            </a:extLst>
          </p:cNvPr>
          <p:cNvSpPr>
            <a:spLocks noGrp="1"/>
          </p:cNvSpPr>
          <p:nvPr>
            <p:ph type="sldNum" sz="quarter" idx="12"/>
          </p:nvPr>
        </p:nvSpPr>
        <p:spPr/>
        <p:txBody>
          <a:bodyPr/>
          <a:lstStyle/>
          <a:p>
            <a:fld id="{201540FA-0942-482B-9F37-EA3921DFDA04}" type="slidenum">
              <a:rPr lang="vi-VN" smtClean="0"/>
              <a:t>15</a:t>
            </a:fld>
            <a:endParaRPr lang="vi-VN"/>
          </a:p>
        </p:txBody>
      </p:sp>
    </p:spTree>
    <p:extLst>
      <p:ext uri="{BB962C8B-B14F-4D97-AF65-F5344CB8AC3E}">
        <p14:creationId xmlns:p14="http://schemas.microsoft.com/office/powerpoint/2010/main" val="398932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Tìm</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hiểu</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về</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commit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và</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staging area 1/5</a:t>
            </a: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16</a:t>
            </a:fld>
            <a:endParaRPr lang="en-US"/>
          </a:p>
        </p:txBody>
      </p:sp>
      <p:sp>
        <p:nvSpPr>
          <p:cNvPr id="8" name="Text Placeholder 7">
            <a:extLst>
              <a:ext uri="{FF2B5EF4-FFF2-40B4-BE49-F238E27FC236}">
                <a16:creationId xmlns:a16="http://schemas.microsoft.com/office/drawing/2014/main" id="{5E861F2D-0707-4311-B419-B93823468CA7}"/>
              </a:ext>
            </a:extLst>
          </p:cNvPr>
          <p:cNvSpPr txBox="1">
            <a:spLocks/>
          </p:cNvSpPr>
          <p:nvPr/>
        </p:nvSpPr>
        <p:spPr>
          <a:xfrm>
            <a:off x="189317" y="642558"/>
            <a:ext cx="11666220" cy="557288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buFont typeface="Wingdings" panose="05000000000000000000" pitchFamily="2" charset="2"/>
              <a:buChar char="v"/>
            </a:pPr>
            <a:r>
              <a:rPr lang="en-US" sz="2400" b="1" dirty="0">
                <a:latin typeface="Roboto" panose="02000000000000000000" pitchFamily="2" charset="0"/>
                <a:ea typeface="Roboto" panose="02000000000000000000" pitchFamily="2" charset="0"/>
              </a:rPr>
              <a:t>Staging Area </a:t>
            </a:r>
            <a:r>
              <a:rPr lang="en-US" sz="2400" b="1" dirty="0" err="1">
                <a:latin typeface="Roboto" panose="02000000000000000000" pitchFamily="2" charset="0"/>
                <a:ea typeface="Roboto" panose="02000000000000000000" pitchFamily="2" charset="0"/>
              </a:rPr>
              <a:t>là</a:t>
            </a:r>
            <a:r>
              <a:rPr lang="en-US" sz="2400" b="1" dirty="0">
                <a:latin typeface="Roboto" panose="02000000000000000000" pitchFamily="2" charset="0"/>
                <a:ea typeface="Roboto" panose="02000000000000000000" pitchFamily="2" charset="0"/>
              </a:rPr>
              <a:t> </a:t>
            </a:r>
            <a:r>
              <a:rPr lang="en-US" sz="2400" b="1" dirty="0" err="1">
                <a:latin typeface="Roboto" panose="02000000000000000000" pitchFamily="2" charset="0"/>
                <a:ea typeface="Roboto" panose="02000000000000000000" pitchFamily="2" charset="0"/>
              </a:rPr>
              <a:t>gì</a:t>
            </a:r>
            <a:r>
              <a:rPr lang="en-US" sz="2400" b="1" dirty="0">
                <a:latin typeface="Roboto" panose="02000000000000000000" pitchFamily="2" charset="0"/>
                <a:ea typeface="Roboto" panose="02000000000000000000" pitchFamily="2" charset="0"/>
              </a:rPr>
              <a:t>?</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Trong các hệ thống quản lý phiên bản (Version Control System) thì các dữ liệu sẽ được lưu trữ ở hai nơi, </a:t>
            </a:r>
            <a:endParaRPr lang="en-US" sz="2400" dirty="0">
              <a:latin typeface="Roboto" panose="02000000000000000000" pitchFamily="2" charset="0"/>
              <a:ea typeface="Roboto" panose="02000000000000000000" pitchFamily="2" charset="0"/>
            </a:endParaRPr>
          </a:p>
          <a:p>
            <a:pPr lvl="1">
              <a:lnSpc>
                <a:spcPct val="100000"/>
              </a:lnSpc>
              <a:buFont typeface="Wingdings" panose="05000000000000000000" pitchFamily="2" charset="2"/>
              <a:buChar char="v"/>
            </a:pPr>
            <a:r>
              <a:rPr lang="en-US" sz="2400" dirty="0">
                <a:latin typeface="Roboto" panose="02000000000000000000" pitchFamily="2" charset="0"/>
                <a:ea typeface="Roboto" panose="02000000000000000000" pitchFamily="2" charset="0"/>
              </a:rPr>
              <a:t>T</a:t>
            </a:r>
            <a:r>
              <a:rPr lang="vi-VN" sz="2400" dirty="0">
                <a:latin typeface="Roboto" panose="02000000000000000000" pitchFamily="2" charset="0"/>
                <a:ea typeface="Roboto" panose="02000000000000000000" pitchFamily="2" charset="0"/>
              </a:rPr>
              <a:t>hư mục bạn đang làm việc trên máy tính (</a:t>
            </a:r>
            <a:r>
              <a:rPr lang="vi-VN" sz="2400" b="1" dirty="0">
                <a:latin typeface="Roboto" panose="02000000000000000000" pitchFamily="2" charset="0"/>
                <a:ea typeface="Roboto" panose="02000000000000000000" pitchFamily="2" charset="0"/>
              </a:rPr>
              <a:t>working tree</a:t>
            </a:r>
            <a:r>
              <a:rPr lang="vi-VN" sz="2400" dirty="0">
                <a:latin typeface="Roboto" panose="02000000000000000000" pitchFamily="2" charset="0"/>
                <a:ea typeface="Roboto" panose="02000000000000000000" pitchFamily="2" charset="0"/>
              </a:rPr>
              <a:t>) </a:t>
            </a:r>
            <a:endParaRPr lang="en-US" sz="2400" dirty="0">
              <a:latin typeface="Roboto" panose="02000000000000000000" pitchFamily="2" charset="0"/>
              <a:ea typeface="Roboto" panose="02000000000000000000" pitchFamily="2" charset="0"/>
            </a:endParaRPr>
          </a:p>
          <a:p>
            <a:pPr lvl="1">
              <a:lnSpc>
                <a:spcPct val="100000"/>
              </a:lnSpc>
              <a:buFont typeface="Wingdings" panose="05000000000000000000" pitchFamily="2" charset="2"/>
              <a:buChar char="v"/>
            </a:pPr>
            <a:r>
              <a:rPr lang="en-US" sz="2400" dirty="0">
                <a:latin typeface="Roboto" panose="02000000000000000000" pitchFamily="2" charset="0"/>
                <a:ea typeface="Roboto" panose="02000000000000000000" pitchFamily="2" charset="0"/>
              </a:rPr>
              <a:t>K</a:t>
            </a:r>
            <a:r>
              <a:rPr lang="vi-VN" sz="2400" dirty="0">
                <a:latin typeface="Roboto" panose="02000000000000000000" pitchFamily="2" charset="0"/>
                <a:ea typeface="Roboto" panose="02000000000000000000" pitchFamily="2" charset="0"/>
              </a:rPr>
              <a:t>ho chứa mã nguồn (</a:t>
            </a:r>
            <a:r>
              <a:rPr lang="vi-VN" sz="2400" b="1" dirty="0">
                <a:latin typeface="Roboto" panose="02000000000000000000" pitchFamily="2" charset="0"/>
                <a:ea typeface="Roboto" panose="02000000000000000000" pitchFamily="2" charset="0"/>
              </a:rPr>
              <a:t>repository</a:t>
            </a:r>
            <a:r>
              <a:rPr lang="vi-VN" sz="2400" dirty="0">
                <a:latin typeface="Roboto" panose="02000000000000000000" pitchFamily="2" charset="0"/>
                <a:ea typeface="Roboto" panose="02000000000000000000" pitchFamily="2" charset="0"/>
              </a:rPr>
              <a:t>, ví dụ như kho chứa trên Github).</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Git có một khu vực trung gian gọi là </a:t>
            </a:r>
            <a:r>
              <a:rPr lang="vi-VN" sz="2400" b="1" dirty="0">
                <a:latin typeface="Roboto" panose="02000000000000000000" pitchFamily="2" charset="0"/>
                <a:ea typeface="Roboto" panose="02000000000000000000" pitchFamily="2" charset="0"/>
              </a:rPr>
              <a:t>Staging Area</a:t>
            </a:r>
            <a:r>
              <a:rPr lang="vi-VN" sz="2400" dirty="0">
                <a:latin typeface="Roboto" panose="02000000000000000000" pitchFamily="2" charset="0"/>
                <a:ea typeface="Roboto" panose="02000000000000000000" pitchFamily="2" charset="0"/>
              </a:rPr>
              <a:t> và đây chính là một lợi thế lớn của Git.</a:t>
            </a:r>
          </a:p>
          <a:p>
            <a:pPr>
              <a:lnSpc>
                <a:spcPct val="100000"/>
              </a:lnSpc>
              <a:buFont typeface="Wingdings" panose="05000000000000000000" pitchFamily="2" charset="2"/>
              <a:buChar char="v"/>
            </a:pPr>
            <a:r>
              <a:rPr lang="vi-VN" sz="2400" b="1" dirty="0">
                <a:latin typeface="Roboto" panose="02000000000000000000" pitchFamily="2" charset="0"/>
                <a:ea typeface="Roboto" panose="02000000000000000000" pitchFamily="2" charset="0"/>
              </a:rPr>
              <a:t>Staging Area </a:t>
            </a:r>
            <a:r>
              <a:rPr lang="vi-VN" sz="2400" dirty="0">
                <a:latin typeface="Roboto" panose="02000000000000000000" pitchFamily="2" charset="0"/>
                <a:ea typeface="Roboto" panose="02000000000000000000" pitchFamily="2" charset="0"/>
              </a:rPr>
              <a:t>là một khu vực trung gian lưu trữ những thay đổi của bạn trên tập tin được chuẩn bị cho quá trình commit. </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Một tập tin khi nằm trong Staging Area sẽ có trạng thái là Stagged</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Để đưa tập tin vào Staging Area cần phải sử dụng lệnh </a:t>
            </a:r>
            <a:r>
              <a:rPr lang="vi-VN" sz="2400" b="1" dirty="0">
                <a:latin typeface="Roboto" panose="02000000000000000000" pitchFamily="2" charset="0"/>
                <a:ea typeface="Roboto" panose="02000000000000000000" pitchFamily="2" charset="0"/>
              </a:rPr>
              <a:t>git add tên_file</a:t>
            </a:r>
          </a:p>
        </p:txBody>
      </p:sp>
    </p:spTree>
    <p:extLst>
      <p:ext uri="{BB962C8B-B14F-4D97-AF65-F5344CB8AC3E}">
        <p14:creationId xmlns:p14="http://schemas.microsoft.com/office/powerpoint/2010/main" val="13637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Tìm</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hiểu</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về</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commit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và</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staging area 2/5</a:t>
            </a: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17</a:t>
            </a:fld>
            <a:endParaRPr lang="en-US"/>
          </a:p>
        </p:txBody>
      </p:sp>
      <p:pic>
        <p:nvPicPr>
          <p:cNvPr id="2050" name="Picture 2">
            <a:extLst>
              <a:ext uri="{FF2B5EF4-FFF2-40B4-BE49-F238E27FC236}">
                <a16:creationId xmlns:a16="http://schemas.microsoft.com/office/drawing/2014/main" id="{60B07C1A-8B94-4565-BEA3-003F5C399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419" y="1083076"/>
            <a:ext cx="8643162" cy="498934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8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Tìm</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hiểu</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về</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commit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và</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staging area 3/5</a:t>
            </a: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18</a:t>
            </a:fld>
            <a:endParaRPr lang="en-US"/>
          </a:p>
        </p:txBody>
      </p:sp>
      <p:sp>
        <p:nvSpPr>
          <p:cNvPr id="8" name="Text Placeholder 7">
            <a:extLst>
              <a:ext uri="{FF2B5EF4-FFF2-40B4-BE49-F238E27FC236}">
                <a16:creationId xmlns:a16="http://schemas.microsoft.com/office/drawing/2014/main" id="{5E861F2D-0707-4311-B419-B93823468CA7}"/>
              </a:ext>
            </a:extLst>
          </p:cNvPr>
          <p:cNvSpPr txBox="1">
            <a:spLocks/>
          </p:cNvSpPr>
          <p:nvPr/>
        </p:nvSpPr>
        <p:spPr>
          <a:xfrm>
            <a:off x="251460" y="739139"/>
            <a:ext cx="11666220" cy="557288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buFont typeface="Wingdings" panose="05000000000000000000" pitchFamily="2" charset="2"/>
              <a:buChar char="v"/>
            </a:pPr>
            <a:r>
              <a:rPr lang="vi-VN" sz="2400" b="1" dirty="0">
                <a:latin typeface="Roboto" panose="02000000000000000000" pitchFamily="2" charset="0"/>
                <a:ea typeface="Roboto" panose="02000000000000000000" pitchFamily="2" charset="0"/>
              </a:rPr>
              <a:t>Commit là gì và nó hoạt động ra sao?</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Commit là một hành động để Git lưu lại một bản chụp (snapshot) của các sự thay đổi trong thư mục làm việc trên máy tính (working tree).</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Các tập tin và thư mục được thay đổi đã phải nằm trong Staging Area. </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Mỗi lần commit nó sẽ được lưu lại lịch sử chỉnh sửa của mã nguồn kèm theo tên và địa chỉ email của người commit. </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Trong Git có thể khôi phục lại tập tin trong lịch sử commit của nó để phân nhánh (branch) khác</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Lệnh commit trong Git sẽ là </a:t>
            </a:r>
            <a:r>
              <a:rPr lang="vi-VN" sz="2400" b="1" dirty="0">
                <a:latin typeface="Roboto" panose="02000000000000000000" pitchFamily="2" charset="0"/>
                <a:ea typeface="Roboto" panose="02000000000000000000" pitchFamily="2" charset="0"/>
              </a:rPr>
              <a:t>git commit -m "</a:t>
            </a:r>
            <a:r>
              <a:rPr lang="vi-VN" sz="2400" dirty="0">
                <a:latin typeface="Roboto" panose="02000000000000000000" pitchFamily="2" charset="0"/>
                <a:ea typeface="Roboto" panose="02000000000000000000" pitchFamily="2" charset="0"/>
              </a:rPr>
              <a:t>Tin nhắn, mô tả, ghi chú</a:t>
            </a:r>
            <a:r>
              <a:rPr lang="vi-VN" sz="2400" b="1"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221941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Tìm</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hiểu</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về</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commit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và</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staging area 4/5</a:t>
            </a: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19</a:t>
            </a:fld>
            <a:endParaRPr lang="en-US"/>
          </a:p>
        </p:txBody>
      </p:sp>
      <p:sp>
        <p:nvSpPr>
          <p:cNvPr id="8" name="Text Placeholder 7">
            <a:extLst>
              <a:ext uri="{FF2B5EF4-FFF2-40B4-BE49-F238E27FC236}">
                <a16:creationId xmlns:a16="http://schemas.microsoft.com/office/drawing/2014/main" id="{5E861F2D-0707-4311-B419-B93823468CA7}"/>
              </a:ext>
            </a:extLst>
          </p:cNvPr>
          <p:cNvSpPr txBox="1">
            <a:spLocks/>
          </p:cNvSpPr>
          <p:nvPr/>
        </p:nvSpPr>
        <p:spPr>
          <a:xfrm>
            <a:off x="251460" y="739139"/>
            <a:ext cx="11666220" cy="557288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buFont typeface="Wingdings" panose="05000000000000000000" pitchFamily="2" charset="2"/>
              <a:buChar char="v"/>
            </a:pPr>
            <a:r>
              <a:rPr lang="vi-VN" sz="2400" b="1" dirty="0">
                <a:latin typeface="Roboto" panose="02000000000000000000" pitchFamily="2" charset="0"/>
                <a:ea typeface="Roboto" panose="02000000000000000000" pitchFamily="2" charset="0"/>
              </a:rPr>
              <a:t>Điều kiện gì để commit một tập tin?</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Để commit một tập tin,  phải đưa tập tin đó vào trạng thái tracked bằng lệnh git add tên_file. Trong git có hai loại trạng thái chính đó là Tracked và Untracked, cụ thể:</a:t>
            </a:r>
          </a:p>
          <a:p>
            <a:pPr lvl="1">
              <a:lnSpc>
                <a:spcPct val="100000"/>
              </a:lnSpc>
              <a:buFont typeface="Wingdings" panose="05000000000000000000" pitchFamily="2" charset="2"/>
              <a:buChar char="v"/>
            </a:pPr>
            <a:r>
              <a:rPr lang="vi-VN" sz="2400" b="1" dirty="0">
                <a:latin typeface="Roboto" panose="02000000000000000000" pitchFamily="2" charset="0"/>
                <a:ea typeface="Roboto" panose="02000000000000000000" pitchFamily="2" charset="0"/>
              </a:rPr>
              <a:t>Tracked</a:t>
            </a:r>
            <a:r>
              <a:rPr lang="vi-VN" sz="2400" dirty="0">
                <a:latin typeface="Roboto" panose="02000000000000000000" pitchFamily="2" charset="0"/>
                <a:ea typeface="Roboto" panose="02000000000000000000" pitchFamily="2" charset="0"/>
              </a:rPr>
              <a:t> – Là tập tin đã được đánh dấu theo dõi trong Git để bạn làm việc với nó. Và trạng thái Tracked nó sẽ có thêm các trạng thái phụ khác là Unmodified (chưa chỉnh sửa gì), Modified (đã chỉnh sửa) và Staged (đã sẵn sàng để commit).</a:t>
            </a:r>
          </a:p>
          <a:p>
            <a:pPr lvl="1">
              <a:lnSpc>
                <a:spcPct val="100000"/>
              </a:lnSpc>
              <a:buFont typeface="Wingdings" panose="05000000000000000000" pitchFamily="2" charset="2"/>
              <a:buChar char="v"/>
            </a:pPr>
            <a:r>
              <a:rPr lang="vi-VN" sz="2400" b="1" dirty="0">
                <a:latin typeface="Roboto" panose="02000000000000000000" pitchFamily="2" charset="0"/>
                <a:ea typeface="Roboto" panose="02000000000000000000" pitchFamily="2" charset="0"/>
              </a:rPr>
              <a:t>Untracked</a:t>
            </a:r>
            <a:r>
              <a:rPr lang="vi-VN" sz="2400" dirty="0">
                <a:latin typeface="Roboto" panose="02000000000000000000" pitchFamily="2" charset="0"/>
                <a:ea typeface="Roboto" panose="02000000000000000000" pitchFamily="2" charset="0"/>
              </a:rPr>
              <a:t> – Là tập tin còn lại mà bạn sẽ không muốn làm việc với nó trong Git.</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Nếu tập tin đó đã được Tracked nhưng đang rơi vào trạng thái (Modified) thì nó vẫn sẽ không thể commit được, phải đưa nó về Staged cũng bằng lệnh </a:t>
            </a:r>
            <a:r>
              <a:rPr lang="vi-VN" sz="2400" b="1" dirty="0">
                <a:latin typeface="Roboto" panose="02000000000000000000" pitchFamily="2" charset="0"/>
                <a:ea typeface="Roboto" panose="02000000000000000000" pitchFamily="2" charset="0"/>
              </a:rPr>
              <a:t>git add tên_file</a:t>
            </a:r>
          </a:p>
        </p:txBody>
      </p:sp>
    </p:spTree>
    <p:extLst>
      <p:ext uri="{BB962C8B-B14F-4D97-AF65-F5344CB8AC3E}">
        <p14:creationId xmlns:p14="http://schemas.microsoft.com/office/powerpoint/2010/main" val="177706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rotWithShape="1">
          <a:blip r:embed="rId2"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MỤC TIÊU</a:t>
            </a:r>
          </a:p>
        </p:txBody>
      </p:sp>
      <p:sp>
        <p:nvSpPr>
          <p:cNvPr id="3" name="Content Placeholder 2"/>
          <p:cNvSpPr>
            <a:spLocks noGrp="1"/>
          </p:cNvSpPr>
          <p:nvPr>
            <p:ph idx="1"/>
          </p:nvPr>
        </p:nvSpPr>
        <p:spPr>
          <a:xfrm>
            <a:off x="4110424" y="1077272"/>
            <a:ext cx="7736210" cy="4785063"/>
          </a:xfrm>
        </p:spPr>
        <p:txBody>
          <a:bodyPr>
            <a:normAutofit/>
          </a:bodyPr>
          <a:lstStyle/>
          <a:p>
            <a:pPr>
              <a:spcBef>
                <a:spcPts val="600"/>
              </a:spcBef>
              <a:spcAft>
                <a:spcPts val="600"/>
              </a:spcAft>
              <a:buFont typeface="Wingdings" panose="05000000000000000000" pitchFamily="2" charset="2"/>
              <a:buChar char="ü"/>
            </a:pPr>
            <a:r>
              <a:rPr lang="en-US" dirty="0"/>
              <a:t>Git &amp; GitHub </a:t>
            </a:r>
            <a:r>
              <a:rPr lang="en-US" dirty="0" err="1"/>
              <a:t>là</a:t>
            </a:r>
            <a:r>
              <a:rPr lang="en-US" dirty="0"/>
              <a:t> </a:t>
            </a:r>
            <a:r>
              <a:rPr lang="en-US" dirty="0" err="1"/>
              <a:t>gì</a:t>
            </a:r>
            <a:r>
              <a:rPr lang="en-US" dirty="0"/>
              <a:t> ?</a:t>
            </a:r>
          </a:p>
          <a:p>
            <a:pPr>
              <a:spcBef>
                <a:spcPts val="600"/>
              </a:spcBef>
              <a:spcAft>
                <a:spcPts val="600"/>
              </a:spcAft>
              <a:buFont typeface="Wingdings" panose="05000000000000000000" pitchFamily="2" charset="2"/>
              <a:buChar char="ü"/>
            </a:pPr>
            <a:r>
              <a:rPr lang="en-US" dirty="0" err="1"/>
              <a:t>Tại</a:t>
            </a:r>
            <a:r>
              <a:rPr lang="en-US" dirty="0"/>
              <a:t> </a:t>
            </a:r>
            <a:r>
              <a:rPr lang="en-US" dirty="0" err="1"/>
              <a:t>sao</a:t>
            </a:r>
            <a:r>
              <a:rPr lang="en-US" dirty="0"/>
              <a:t> </a:t>
            </a:r>
            <a:r>
              <a:rPr lang="en-US" dirty="0" err="1"/>
              <a:t>nên</a:t>
            </a:r>
            <a:r>
              <a:rPr lang="en-US" dirty="0"/>
              <a:t> </a:t>
            </a:r>
            <a:r>
              <a:rPr lang="en-US" dirty="0" err="1"/>
              <a:t>sử</a:t>
            </a:r>
            <a:r>
              <a:rPr lang="en-US" dirty="0"/>
              <a:t> </a:t>
            </a:r>
            <a:r>
              <a:rPr lang="en-US" dirty="0" err="1"/>
              <a:t>dụng</a:t>
            </a:r>
            <a:r>
              <a:rPr lang="en-US" dirty="0"/>
              <a:t> Git</a:t>
            </a:r>
          </a:p>
          <a:p>
            <a:pPr>
              <a:spcBef>
                <a:spcPts val="600"/>
              </a:spcBef>
              <a:spcAft>
                <a:spcPts val="600"/>
              </a:spcAft>
              <a:buFont typeface="Wingdings" panose="05000000000000000000" pitchFamily="2" charset="2"/>
              <a:buChar char="ü"/>
            </a:pPr>
            <a:r>
              <a:rPr lang="en-US" dirty="0" err="1"/>
              <a:t>Các</a:t>
            </a:r>
            <a:r>
              <a:rPr lang="en-US" dirty="0"/>
              <a:t> </a:t>
            </a:r>
            <a:r>
              <a:rPr lang="en-US" dirty="0" err="1"/>
              <a:t>cài</a:t>
            </a:r>
            <a:r>
              <a:rPr lang="en-US" dirty="0"/>
              <a:t> </a:t>
            </a:r>
            <a:r>
              <a:rPr lang="en-US" dirty="0" err="1"/>
              <a:t>đặt</a:t>
            </a:r>
            <a:r>
              <a:rPr lang="en-US" dirty="0"/>
              <a:t> </a:t>
            </a:r>
            <a:r>
              <a:rPr lang="en-US" dirty="0" err="1"/>
              <a:t>và</a:t>
            </a:r>
            <a:r>
              <a:rPr lang="en-US" dirty="0"/>
              <a:t> </a:t>
            </a:r>
            <a:r>
              <a:rPr lang="en-US" dirty="0" err="1"/>
              <a:t>thiết</a:t>
            </a:r>
            <a:r>
              <a:rPr lang="en-US" dirty="0"/>
              <a:t> </a:t>
            </a:r>
            <a:r>
              <a:rPr lang="en-US" dirty="0" err="1"/>
              <a:t>lập</a:t>
            </a:r>
            <a:r>
              <a:rPr lang="en-US" dirty="0"/>
              <a:t> ban </a:t>
            </a:r>
            <a:r>
              <a:rPr lang="en-US" dirty="0" err="1"/>
              <a:t>đầu</a:t>
            </a:r>
            <a:endParaRPr lang="en-US" dirty="0"/>
          </a:p>
          <a:p>
            <a:pPr>
              <a:spcBef>
                <a:spcPts val="600"/>
              </a:spcBef>
              <a:spcAft>
                <a:spcPts val="600"/>
              </a:spcAft>
              <a:buFont typeface="Wingdings" panose="05000000000000000000" pitchFamily="2" charset="2"/>
              <a:buChar char="ü"/>
            </a:pPr>
            <a:r>
              <a:rPr lang="en-US" dirty="0" err="1"/>
              <a:t>Tạo</a:t>
            </a:r>
            <a:r>
              <a:rPr lang="en-US" dirty="0"/>
              <a:t> </a:t>
            </a:r>
            <a:r>
              <a:rPr lang="en-US" dirty="0" err="1"/>
              <a:t>responsitory</a:t>
            </a:r>
            <a:endParaRPr lang="en-US" dirty="0"/>
          </a:p>
          <a:p>
            <a:pPr>
              <a:spcBef>
                <a:spcPts val="600"/>
              </a:spcBef>
              <a:spcAft>
                <a:spcPts val="600"/>
              </a:spcAft>
              <a:buFont typeface="Wingdings" panose="05000000000000000000" pitchFamily="2" charset="2"/>
              <a:buChar char="ü"/>
            </a:pPr>
            <a:r>
              <a:rPr lang="en-US" dirty="0" err="1"/>
              <a:t>Tìm</a:t>
            </a:r>
            <a:r>
              <a:rPr lang="en-US" dirty="0"/>
              <a:t> </a:t>
            </a:r>
            <a:r>
              <a:rPr lang="en-US" dirty="0" err="1"/>
              <a:t>hiểu</a:t>
            </a:r>
            <a:r>
              <a:rPr lang="en-US" dirty="0"/>
              <a:t> </a:t>
            </a:r>
            <a:r>
              <a:rPr lang="en-US" dirty="0" err="1"/>
              <a:t>về</a:t>
            </a:r>
            <a:r>
              <a:rPr lang="en-US" dirty="0"/>
              <a:t> commit </a:t>
            </a:r>
            <a:r>
              <a:rPr lang="en-US" dirty="0" err="1"/>
              <a:t>và</a:t>
            </a:r>
            <a:r>
              <a:rPr lang="en-US" dirty="0"/>
              <a:t> staging area</a:t>
            </a:r>
          </a:p>
          <a:p>
            <a:pPr>
              <a:spcBef>
                <a:spcPts val="600"/>
              </a:spcBef>
              <a:spcAft>
                <a:spcPts val="600"/>
              </a:spcAft>
              <a:buFont typeface="Wingdings" panose="05000000000000000000" pitchFamily="2" charset="2"/>
              <a:buChar char="ü"/>
            </a:pPr>
            <a:r>
              <a:rPr lang="en-US" dirty="0" err="1"/>
              <a:t>Tìm</a:t>
            </a:r>
            <a:r>
              <a:rPr lang="en-US" dirty="0"/>
              <a:t> </a:t>
            </a:r>
            <a:r>
              <a:rPr lang="en-US" dirty="0" err="1"/>
              <a:t>hiểu</a:t>
            </a:r>
            <a:r>
              <a:rPr lang="en-US" dirty="0"/>
              <a:t> </a:t>
            </a:r>
            <a:r>
              <a:rPr lang="en-US" dirty="0" err="1"/>
              <a:t>về</a:t>
            </a:r>
            <a:r>
              <a:rPr lang="en-US" dirty="0"/>
              <a:t> remote </a:t>
            </a:r>
            <a:r>
              <a:rPr lang="en-US" dirty="0" err="1"/>
              <a:t>responsitory</a:t>
            </a:r>
            <a:r>
              <a:rPr lang="en-US" dirty="0"/>
              <a:t> </a:t>
            </a:r>
            <a:r>
              <a:rPr lang="en-US" dirty="0" err="1"/>
              <a:t>và</a:t>
            </a:r>
            <a:r>
              <a:rPr lang="en-US" dirty="0"/>
              <a:t> origin</a:t>
            </a:r>
          </a:p>
          <a:p>
            <a:pPr>
              <a:spcBef>
                <a:spcPts val="600"/>
              </a:spcBef>
              <a:spcAft>
                <a:spcPts val="600"/>
              </a:spcAft>
              <a:buFont typeface="Wingdings" panose="05000000000000000000" pitchFamily="2" charset="2"/>
              <a:buChar char="ü"/>
            </a:pPr>
            <a:r>
              <a:rPr lang="en-US" dirty="0"/>
              <a:t>Branch </a:t>
            </a:r>
            <a:r>
              <a:rPr lang="en-US" dirty="0" err="1"/>
              <a:t>và</a:t>
            </a:r>
            <a:r>
              <a:rPr lang="en-US" dirty="0"/>
              <a:t> </a:t>
            </a:r>
            <a:r>
              <a:rPr lang="en-US" dirty="0" err="1"/>
              <a:t>kỹ</a:t>
            </a:r>
            <a:r>
              <a:rPr lang="en-US" dirty="0"/>
              <a:t> </a:t>
            </a:r>
            <a:r>
              <a:rPr lang="en-US" dirty="0" err="1"/>
              <a:t>thuật</a:t>
            </a:r>
            <a:r>
              <a:rPr lang="en-US" dirty="0"/>
              <a:t> </a:t>
            </a:r>
            <a:r>
              <a:rPr lang="en-US" dirty="0" err="1"/>
              <a:t>phân</a:t>
            </a:r>
            <a:r>
              <a:rPr lang="en-US" dirty="0"/>
              <a:t> </a:t>
            </a:r>
            <a:r>
              <a:rPr lang="en-US" dirty="0" err="1"/>
              <a:t>nhánh</a:t>
            </a:r>
            <a:endParaRPr lang="en-US" dirty="0"/>
          </a:p>
          <a:p>
            <a:pPr>
              <a:spcBef>
                <a:spcPts val="600"/>
              </a:spcBef>
              <a:spcAft>
                <a:spcPts val="600"/>
              </a:spcAft>
              <a:buFont typeface="Wingdings" panose="05000000000000000000" pitchFamily="2" charset="2"/>
              <a:buChar char="ü"/>
            </a:pPr>
            <a:r>
              <a:rPr lang="en-US" dirty="0"/>
              <a:t>Git log </a:t>
            </a:r>
            <a:r>
              <a:rPr lang="en-US" dirty="0" err="1"/>
              <a:t>và</a:t>
            </a:r>
            <a:r>
              <a:rPr lang="en-US" dirty="0"/>
              <a:t> undo commit</a:t>
            </a:r>
          </a:p>
          <a:p>
            <a:pPr>
              <a:spcBef>
                <a:spcPts val="600"/>
              </a:spcBef>
              <a:spcAft>
                <a:spcPts val="600"/>
              </a:spcAft>
              <a:buFont typeface="Wingdings" panose="05000000000000000000" pitchFamily="2" charset="2"/>
              <a:buChar char="ü"/>
            </a:pPr>
            <a:r>
              <a:rPr lang="en-US" dirty="0" err="1"/>
              <a:t>Đánh</a:t>
            </a:r>
            <a:r>
              <a:rPr lang="en-US" dirty="0"/>
              <a:t> </a:t>
            </a:r>
            <a:r>
              <a:rPr lang="en-US" dirty="0" err="1"/>
              <a:t>dấu</a:t>
            </a:r>
            <a:r>
              <a:rPr lang="en-US" dirty="0"/>
              <a:t> commit </a:t>
            </a:r>
            <a:r>
              <a:rPr lang="en-US" dirty="0" err="1"/>
              <a:t>với</a:t>
            </a:r>
            <a:r>
              <a:rPr lang="en-US" dirty="0"/>
              <a:t> tag</a:t>
            </a:r>
            <a:endParaRPr lang="vi-VN" dirty="0"/>
          </a:p>
        </p:txBody>
      </p:sp>
      <p:sp>
        <p:nvSpPr>
          <p:cNvPr id="6" name="Footer Placeholder 5"/>
          <p:cNvSpPr>
            <a:spLocks noGrp="1"/>
          </p:cNvSpPr>
          <p:nvPr>
            <p:ph type="ftr" sz="quarter" idx="11"/>
          </p:nvPr>
        </p:nvSpPr>
        <p:spPr/>
        <p:txBody>
          <a:bodyPr/>
          <a:lstStyle/>
          <a:p>
            <a:r>
              <a:rPr lang="vi-VN" smtClean="0"/>
              <a:t>Bài 1 - Cài đặt và Sử dụng bằng dòng lệnh</a:t>
            </a:r>
            <a:endParaRPr lang="vi-VN" dirty="0"/>
          </a:p>
        </p:txBody>
      </p:sp>
      <p:sp>
        <p:nvSpPr>
          <p:cNvPr id="7" name="Slide Number Placeholder 6"/>
          <p:cNvSpPr>
            <a:spLocks noGrp="1"/>
          </p:cNvSpPr>
          <p:nvPr>
            <p:ph type="sldNum" sz="quarter" idx="12"/>
          </p:nvPr>
        </p:nvSpPr>
        <p:spPr/>
        <p:txBody>
          <a:bodyPr/>
          <a:lstStyle/>
          <a:p>
            <a:fld id="{201540FA-0942-482B-9F37-EA3921DFDA04}" type="slidenum">
              <a:rPr lang="vi-VN" smtClean="0"/>
              <a:t>2</a:t>
            </a:fld>
            <a:endParaRPr lang="vi-VN"/>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4780" y="1744300"/>
            <a:ext cx="3566159" cy="3089184"/>
          </a:xfrm>
          <a:prstGeom prst="rect">
            <a:avLst/>
          </a:prstGeom>
        </p:spPr>
      </p:pic>
    </p:spTree>
    <p:extLst>
      <p:ext uri="{BB962C8B-B14F-4D97-AF65-F5344CB8AC3E}">
        <p14:creationId xmlns:p14="http://schemas.microsoft.com/office/powerpoint/2010/main" val="205789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Tìm</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hiểu</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về</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commit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và</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staging area 5/5</a:t>
            </a: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pPr/>
              <a:t>20</a:t>
            </a:fld>
            <a:endParaRPr lang="en-US"/>
          </a:p>
        </p:txBody>
      </p:sp>
      <p:sp>
        <p:nvSpPr>
          <p:cNvPr id="8" name="Text Placeholder 7">
            <a:extLst>
              <a:ext uri="{FF2B5EF4-FFF2-40B4-BE49-F238E27FC236}">
                <a16:creationId xmlns:a16="http://schemas.microsoft.com/office/drawing/2014/main" id="{5E861F2D-0707-4311-B419-B93823468CA7}"/>
              </a:ext>
            </a:extLst>
          </p:cNvPr>
          <p:cNvSpPr txBox="1">
            <a:spLocks/>
          </p:cNvSpPr>
          <p:nvPr/>
        </p:nvSpPr>
        <p:spPr>
          <a:xfrm>
            <a:off x="191568" y="692017"/>
            <a:ext cx="11666220" cy="557288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buFont typeface="Wingdings" panose="05000000000000000000" pitchFamily="2" charset="2"/>
              <a:buChar char="v"/>
            </a:pPr>
            <a:r>
              <a:rPr lang="en-US" sz="2400" b="1" dirty="0" err="1">
                <a:latin typeface="Roboto" panose="02000000000000000000" pitchFamily="2" charset="0"/>
                <a:ea typeface="Roboto" panose="02000000000000000000" pitchFamily="2" charset="0"/>
              </a:rPr>
              <a:t>Chuyển</a:t>
            </a:r>
            <a:r>
              <a:rPr lang="en-US" sz="2400" b="1" dirty="0">
                <a:latin typeface="Roboto" panose="02000000000000000000" pitchFamily="2" charset="0"/>
                <a:ea typeface="Roboto" panose="02000000000000000000" pitchFamily="2" charset="0"/>
              </a:rPr>
              <a:t> </a:t>
            </a:r>
            <a:r>
              <a:rPr lang="vi-VN" sz="2400" b="1" dirty="0">
                <a:latin typeface="Roboto" panose="02000000000000000000" pitchFamily="2" charset="0"/>
                <a:ea typeface="Roboto" panose="02000000000000000000" pitchFamily="2" charset="0"/>
              </a:rPr>
              <a:t>Tracked</a:t>
            </a:r>
            <a:r>
              <a:rPr lang="en-US" sz="2400" b="1" dirty="0">
                <a:latin typeface="Roboto" panose="02000000000000000000" pitchFamily="2" charset="0"/>
                <a:ea typeface="Roboto" panose="02000000000000000000" pitchFamily="2" charset="0"/>
              </a:rPr>
              <a:t> </a:t>
            </a:r>
            <a:r>
              <a:rPr lang="en-US" sz="2400" b="1" dirty="0" err="1">
                <a:latin typeface="Roboto" panose="02000000000000000000" pitchFamily="2" charset="0"/>
                <a:ea typeface="Roboto" panose="02000000000000000000" pitchFamily="2" charset="0"/>
              </a:rPr>
              <a:t>về</a:t>
            </a:r>
            <a:r>
              <a:rPr lang="en-US" sz="2400" b="1" dirty="0">
                <a:latin typeface="Roboto" panose="02000000000000000000" pitchFamily="2" charset="0"/>
                <a:ea typeface="Roboto" panose="02000000000000000000" pitchFamily="2" charset="0"/>
              </a:rPr>
              <a:t> Un</a:t>
            </a:r>
            <a:r>
              <a:rPr lang="vi-VN" sz="2400" b="1" dirty="0">
                <a:latin typeface="Roboto" panose="02000000000000000000" pitchFamily="2" charset="0"/>
                <a:ea typeface="Roboto" panose="02000000000000000000" pitchFamily="2" charset="0"/>
              </a:rPr>
              <a:t>Tracked</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Tracked về Untracked với lệnh </a:t>
            </a:r>
            <a:r>
              <a:rPr lang="vi-VN" sz="2400" b="1" dirty="0">
                <a:latin typeface="Roboto" panose="02000000000000000000" pitchFamily="2" charset="0"/>
                <a:ea typeface="Roboto" panose="02000000000000000000" pitchFamily="2" charset="0"/>
              </a:rPr>
              <a:t>git rm tên_file. </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Lệnh git rm sẽ giúp bạn đưa tập tin về trạng thái Untracked nhưng không xóa hẳn trong ổ cứng.</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Còn nếu bạn muốn xóa nó luôn thì dùng lệnh git </a:t>
            </a:r>
            <a:r>
              <a:rPr lang="vi-VN" sz="2400" b="1" dirty="0">
                <a:latin typeface="Roboto" panose="02000000000000000000" pitchFamily="2" charset="0"/>
                <a:ea typeface="Roboto" panose="02000000000000000000" pitchFamily="2" charset="0"/>
              </a:rPr>
              <a:t>rm -f tên_file </a:t>
            </a:r>
            <a:r>
              <a:rPr lang="vi-VN" sz="2400" dirty="0">
                <a:latin typeface="Roboto" panose="02000000000000000000" pitchFamily="2" charset="0"/>
                <a:ea typeface="Roboto" panose="02000000000000000000" pitchFamily="2" charset="0"/>
              </a:rPr>
              <a:t>và nhớ cẩn thận khi dùng lệnh này.</a:t>
            </a:r>
          </a:p>
        </p:txBody>
      </p:sp>
    </p:spTree>
    <p:extLst>
      <p:ext uri="{BB962C8B-B14F-4D97-AF65-F5344CB8AC3E}">
        <p14:creationId xmlns:p14="http://schemas.microsoft.com/office/powerpoint/2010/main" val="216523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442EA-42BA-46CF-A11A-DB0E28CF327C}"/>
              </a:ext>
            </a:extLst>
          </p:cNvPr>
          <p:cNvSpPr>
            <a:spLocks noGrp="1"/>
          </p:cNvSpPr>
          <p:nvPr>
            <p:ph type="title"/>
          </p:nvPr>
        </p:nvSpPr>
        <p:spPr/>
        <p:txBody>
          <a:bodyPr/>
          <a:lstStyle/>
          <a:p>
            <a:r>
              <a:rPr lang="vi-VN" dirty="0"/>
              <a:t>Undo Commit</a:t>
            </a:r>
            <a:endParaRPr lang="en-US" dirty="0"/>
          </a:p>
        </p:txBody>
      </p:sp>
      <p:sp>
        <p:nvSpPr>
          <p:cNvPr id="6" name="Content Placeholder 5">
            <a:extLst>
              <a:ext uri="{FF2B5EF4-FFF2-40B4-BE49-F238E27FC236}">
                <a16:creationId xmlns:a16="http://schemas.microsoft.com/office/drawing/2014/main" id="{2E7ED34B-3616-4C90-A3DE-85716584E93B}"/>
              </a:ext>
            </a:extLst>
          </p:cNvPr>
          <p:cNvSpPr>
            <a:spLocks noGrp="1"/>
          </p:cNvSpPr>
          <p:nvPr>
            <p:ph idx="1"/>
          </p:nvPr>
        </p:nvSpPr>
        <p:spPr/>
        <p:txBody>
          <a:bodyPr/>
          <a:lstStyle/>
          <a:p>
            <a:r>
              <a:rPr lang="vi-VN" dirty="0"/>
              <a:t>Nếu bạn cần xóa bỏ lần commit trước và cần undo để commit lại thì có thể sử dụng tham số </a:t>
            </a:r>
            <a:r>
              <a:rPr lang="vi-VN" b="1" dirty="0"/>
              <a:t>--amend </a:t>
            </a:r>
            <a:r>
              <a:rPr lang="vi-VN" dirty="0"/>
              <a:t>trong lệnh git commit.</a:t>
            </a:r>
          </a:p>
          <a:p>
            <a:r>
              <a:rPr lang="vi-VN" dirty="0"/>
              <a:t>Cú pháp lệnh có dạng</a:t>
            </a:r>
          </a:p>
          <a:p>
            <a:r>
              <a:rPr lang="vi-VN" b="1" dirty="0"/>
              <a:t>$ git commit --amend -m "Hehe"</a:t>
            </a:r>
          </a:p>
          <a:p>
            <a:r>
              <a:rPr lang="vi-VN" dirty="0"/>
              <a:t>[master 3682e56] Hehe</a:t>
            </a:r>
          </a:p>
          <a:p>
            <a:r>
              <a:rPr lang="vi-VN" dirty="0"/>
              <a:t>...</a:t>
            </a:r>
          </a:p>
          <a:p>
            <a:r>
              <a:rPr lang="vi-VN" dirty="0"/>
              <a:t>Lưu ý rằng undo nghĩa là bạn quay trở lại bước commit lần trước, do vậy nếu cần bổ sung tập tin nào vào để commit thì hãy đưa tập tin đó vào Staging Area trước.</a:t>
            </a:r>
          </a:p>
          <a:p>
            <a:r>
              <a:rPr lang="vi-VN" b="1" dirty="0"/>
              <a:t>Bỏ tập tin ra khỏi Staging Area</a:t>
            </a:r>
          </a:p>
          <a:p>
            <a:r>
              <a:rPr lang="vi-VN" dirty="0"/>
              <a:t>Nếu bạn đã đưa một tập tin nào đó vào Staging Area nhưng bây giờ bạn muốn loại bỏ nó ra khỏi đây để không phải bị commit theo thì có thể sử dụng </a:t>
            </a:r>
            <a:r>
              <a:rPr lang="vi-VN"/>
              <a:t>lệnh </a:t>
            </a:r>
            <a:r>
              <a:rPr lang="vi-VN" b="1"/>
              <a:t>git </a:t>
            </a:r>
            <a:r>
              <a:rPr lang="vi-VN" b="1" dirty="0"/>
              <a:t>reset HEAD tên_file</a:t>
            </a:r>
            <a:endParaRPr lang="en-US" b="1" dirty="0"/>
          </a:p>
        </p:txBody>
      </p:sp>
      <p:sp>
        <p:nvSpPr>
          <p:cNvPr id="3" name="Footer Placeholder 2">
            <a:extLst>
              <a:ext uri="{FF2B5EF4-FFF2-40B4-BE49-F238E27FC236}">
                <a16:creationId xmlns:a16="http://schemas.microsoft.com/office/drawing/2014/main" id="{A27DCA24-3BC6-4F6F-8EA7-810C49D9235F}"/>
              </a:ext>
            </a:extLst>
          </p:cNvPr>
          <p:cNvSpPr>
            <a:spLocks noGrp="1"/>
          </p:cNvSpPr>
          <p:nvPr>
            <p:ph type="ftr" sz="quarter" idx="11"/>
          </p:nvPr>
        </p:nvSpPr>
        <p:spPr/>
        <p:txBody>
          <a:bodyPr/>
          <a:lstStyle/>
          <a:p>
            <a:r>
              <a:rPr lang="vi-VN" smtClean="0"/>
              <a:t>Bài 1 - Cài đặt và Sử dụng bằng dòng lệnh</a:t>
            </a:r>
            <a:endParaRPr lang="vi-VN"/>
          </a:p>
        </p:txBody>
      </p:sp>
      <p:sp>
        <p:nvSpPr>
          <p:cNvPr id="4" name="Slide Number Placeholder 3">
            <a:extLst>
              <a:ext uri="{FF2B5EF4-FFF2-40B4-BE49-F238E27FC236}">
                <a16:creationId xmlns:a16="http://schemas.microsoft.com/office/drawing/2014/main" id="{9D48AC11-DAA2-4605-9E03-62EDC78808B0}"/>
              </a:ext>
            </a:extLst>
          </p:cNvPr>
          <p:cNvSpPr>
            <a:spLocks noGrp="1"/>
          </p:cNvSpPr>
          <p:nvPr>
            <p:ph type="sldNum" sz="quarter" idx="12"/>
          </p:nvPr>
        </p:nvSpPr>
        <p:spPr/>
        <p:txBody>
          <a:bodyPr/>
          <a:lstStyle/>
          <a:p>
            <a:fld id="{201540FA-0942-482B-9F37-EA3921DFDA04}" type="slidenum">
              <a:rPr lang="vi-VN" smtClean="0"/>
              <a:t>21</a:t>
            </a:fld>
            <a:endParaRPr lang="vi-VN"/>
          </a:p>
        </p:txBody>
      </p:sp>
    </p:spTree>
    <p:extLst>
      <p:ext uri="{BB962C8B-B14F-4D97-AF65-F5344CB8AC3E}">
        <p14:creationId xmlns:p14="http://schemas.microsoft.com/office/powerpoint/2010/main" val="16669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442EA-42BA-46CF-A11A-DB0E28CF327C}"/>
              </a:ext>
            </a:extLst>
          </p:cNvPr>
          <p:cNvSpPr>
            <a:spLocks noGrp="1"/>
          </p:cNvSpPr>
          <p:nvPr>
            <p:ph type="title"/>
          </p:nvPr>
        </p:nvSpPr>
        <p:spPr/>
        <p:txBody>
          <a:bodyPr/>
          <a:lstStyle/>
          <a:p>
            <a:r>
              <a:rPr lang="vi-VN" dirty="0"/>
              <a:t>Undo Commit</a:t>
            </a:r>
            <a:endParaRPr lang="en-US" dirty="0"/>
          </a:p>
        </p:txBody>
      </p:sp>
      <p:sp>
        <p:nvSpPr>
          <p:cNvPr id="6" name="Content Placeholder 5">
            <a:extLst>
              <a:ext uri="{FF2B5EF4-FFF2-40B4-BE49-F238E27FC236}">
                <a16:creationId xmlns:a16="http://schemas.microsoft.com/office/drawing/2014/main" id="{2E7ED34B-3616-4C90-A3DE-85716584E93B}"/>
              </a:ext>
            </a:extLst>
          </p:cNvPr>
          <p:cNvSpPr>
            <a:spLocks noGrp="1"/>
          </p:cNvSpPr>
          <p:nvPr>
            <p:ph idx="1"/>
          </p:nvPr>
        </p:nvSpPr>
        <p:spPr/>
        <p:txBody>
          <a:bodyPr/>
          <a:lstStyle/>
          <a:p>
            <a:r>
              <a:rPr lang="vi-VN" dirty="0"/>
              <a:t>Nếu bạn cần xóa bỏ lần commit trước và cần undo để commit lại thì có thể sử dụng tham số </a:t>
            </a:r>
            <a:r>
              <a:rPr lang="vi-VN" b="1" dirty="0"/>
              <a:t>--amend </a:t>
            </a:r>
            <a:r>
              <a:rPr lang="vi-VN" dirty="0"/>
              <a:t>trong lệnh git commit.</a:t>
            </a:r>
          </a:p>
          <a:p>
            <a:r>
              <a:rPr lang="vi-VN" dirty="0"/>
              <a:t>Cú pháp lệnh có dạng</a:t>
            </a:r>
          </a:p>
          <a:p>
            <a:r>
              <a:rPr lang="vi-VN" b="1" dirty="0"/>
              <a:t>$ git commit --amend -m "Hehe"</a:t>
            </a:r>
          </a:p>
          <a:p>
            <a:r>
              <a:rPr lang="vi-VN" dirty="0"/>
              <a:t>[master 3682e56] Hehe</a:t>
            </a:r>
          </a:p>
          <a:p>
            <a:r>
              <a:rPr lang="vi-VN" dirty="0"/>
              <a:t>...</a:t>
            </a:r>
          </a:p>
          <a:p>
            <a:r>
              <a:rPr lang="vi-VN" dirty="0"/>
              <a:t>Lưu ý rằng undo nghĩa là bạn quay trở lại bước commit lần trước, do vậy nếu cần bổ sung tập tin nào vào để commit thì hãy đưa tập tin đó vào Staging Area trước.</a:t>
            </a:r>
          </a:p>
          <a:p>
            <a:r>
              <a:rPr lang="vi-VN" b="1" dirty="0"/>
              <a:t>Bỏ tập tin ra khỏi Staging Area</a:t>
            </a:r>
          </a:p>
          <a:p>
            <a:r>
              <a:rPr lang="vi-VN" dirty="0"/>
              <a:t>Nếu bạn đã đưa một tập tin nào đó vào Staging Area nhưng bây giờ bạn muốn loại bỏ nó ra khỏi đây để không phải bị commit theo thì có thể sử dụng lệnh git reset HEAD tên_file</a:t>
            </a:r>
            <a:endParaRPr lang="en-US" dirty="0"/>
          </a:p>
        </p:txBody>
      </p:sp>
      <p:sp>
        <p:nvSpPr>
          <p:cNvPr id="3" name="Footer Placeholder 2">
            <a:extLst>
              <a:ext uri="{FF2B5EF4-FFF2-40B4-BE49-F238E27FC236}">
                <a16:creationId xmlns:a16="http://schemas.microsoft.com/office/drawing/2014/main" id="{A27DCA24-3BC6-4F6F-8EA7-810C49D9235F}"/>
              </a:ext>
            </a:extLst>
          </p:cNvPr>
          <p:cNvSpPr>
            <a:spLocks noGrp="1"/>
          </p:cNvSpPr>
          <p:nvPr>
            <p:ph type="ftr" sz="quarter" idx="11"/>
          </p:nvPr>
        </p:nvSpPr>
        <p:spPr/>
        <p:txBody>
          <a:bodyPr/>
          <a:lstStyle/>
          <a:p>
            <a:r>
              <a:rPr lang="vi-VN" smtClean="0"/>
              <a:t>Bài 1 - Cài đặt và Sử dụng bằng dòng lệnh</a:t>
            </a:r>
            <a:endParaRPr lang="vi-VN"/>
          </a:p>
        </p:txBody>
      </p:sp>
      <p:sp>
        <p:nvSpPr>
          <p:cNvPr id="4" name="Slide Number Placeholder 3">
            <a:extLst>
              <a:ext uri="{FF2B5EF4-FFF2-40B4-BE49-F238E27FC236}">
                <a16:creationId xmlns:a16="http://schemas.microsoft.com/office/drawing/2014/main" id="{9D48AC11-DAA2-4605-9E03-62EDC78808B0}"/>
              </a:ext>
            </a:extLst>
          </p:cNvPr>
          <p:cNvSpPr>
            <a:spLocks noGrp="1"/>
          </p:cNvSpPr>
          <p:nvPr>
            <p:ph type="sldNum" sz="quarter" idx="12"/>
          </p:nvPr>
        </p:nvSpPr>
        <p:spPr/>
        <p:txBody>
          <a:bodyPr/>
          <a:lstStyle/>
          <a:p>
            <a:fld id="{201540FA-0942-482B-9F37-EA3921DFDA04}" type="slidenum">
              <a:rPr lang="vi-VN" smtClean="0"/>
              <a:t>22</a:t>
            </a:fld>
            <a:endParaRPr lang="vi-VN"/>
          </a:p>
        </p:txBody>
      </p:sp>
    </p:spTree>
    <p:extLst>
      <p:ext uri="{BB962C8B-B14F-4D97-AF65-F5344CB8AC3E}">
        <p14:creationId xmlns:p14="http://schemas.microsoft.com/office/powerpoint/2010/main" val="408372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5C372-B54F-4BE3-A1CA-754DAF550D83}"/>
              </a:ext>
            </a:extLst>
          </p:cNvPr>
          <p:cNvSpPr>
            <a:spLocks noGrp="1"/>
          </p:cNvSpPr>
          <p:nvPr>
            <p:ph type="title"/>
          </p:nvPr>
        </p:nvSpPr>
        <p:spPr/>
        <p:txBody>
          <a:bodyPr/>
          <a:lstStyle/>
          <a:p>
            <a:r>
              <a:rPr lang="fr-FR" dirty="0"/>
              <a:t>Branch </a:t>
            </a:r>
            <a:r>
              <a:rPr lang="fr-FR" dirty="0" err="1"/>
              <a:t>trong</a:t>
            </a:r>
            <a:r>
              <a:rPr lang="fr-FR" dirty="0"/>
              <a:t> Git là </a:t>
            </a:r>
            <a:r>
              <a:rPr lang="fr-FR" dirty="0" err="1"/>
              <a:t>gì</a:t>
            </a:r>
            <a:r>
              <a:rPr lang="fr-FR" dirty="0"/>
              <a:t>?</a:t>
            </a:r>
            <a:endParaRPr lang="en-US" dirty="0"/>
          </a:p>
        </p:txBody>
      </p:sp>
      <p:sp>
        <p:nvSpPr>
          <p:cNvPr id="3" name="Content Placeholder 2">
            <a:extLst>
              <a:ext uri="{FF2B5EF4-FFF2-40B4-BE49-F238E27FC236}">
                <a16:creationId xmlns:a16="http://schemas.microsoft.com/office/drawing/2014/main" id="{CC1417A5-FDDB-496C-BA98-30FEF02D7E63}"/>
              </a:ext>
            </a:extLst>
          </p:cNvPr>
          <p:cNvSpPr>
            <a:spLocks noGrp="1"/>
          </p:cNvSpPr>
          <p:nvPr>
            <p:ph idx="1"/>
          </p:nvPr>
        </p:nvSpPr>
        <p:spPr/>
        <p:txBody>
          <a:bodyPr/>
          <a:lstStyle/>
          <a:p>
            <a:r>
              <a:rPr lang="en-US" dirty="0"/>
              <a:t>Khi </a:t>
            </a:r>
            <a:r>
              <a:rPr lang="en-US" dirty="0" err="1"/>
              <a:t>bắt</a:t>
            </a:r>
            <a:r>
              <a:rPr lang="en-US" dirty="0"/>
              <a:t> </a:t>
            </a:r>
            <a:r>
              <a:rPr lang="en-US" dirty="0" err="1"/>
              <a:t>đầu</a:t>
            </a:r>
            <a:r>
              <a:rPr lang="en-US" dirty="0"/>
              <a:t> </a:t>
            </a:r>
            <a:r>
              <a:rPr lang="en-US" dirty="0" err="1"/>
              <a:t>khởi</a:t>
            </a:r>
            <a:r>
              <a:rPr lang="en-US" dirty="0"/>
              <a:t> </a:t>
            </a:r>
            <a:r>
              <a:rPr lang="en-US" dirty="0" err="1"/>
              <a:t>tạo</a:t>
            </a:r>
            <a:r>
              <a:rPr lang="en-US" dirty="0"/>
              <a:t> </a:t>
            </a:r>
            <a:r>
              <a:rPr lang="en-US" dirty="0" err="1"/>
              <a:t>một</a:t>
            </a:r>
            <a:r>
              <a:rPr lang="en-US" dirty="0"/>
              <a:t> repository </a:t>
            </a:r>
            <a:r>
              <a:rPr lang="en-US" dirty="0" err="1"/>
              <a:t>hoặc</a:t>
            </a:r>
            <a:r>
              <a:rPr lang="en-US" dirty="0"/>
              <a:t> clone </a:t>
            </a:r>
            <a:r>
              <a:rPr lang="en-US" dirty="0" err="1"/>
              <a:t>một</a:t>
            </a:r>
            <a:r>
              <a:rPr lang="en-US" dirty="0"/>
              <a:t> repository, </a:t>
            </a:r>
            <a:r>
              <a:rPr lang="en-US" dirty="0" err="1"/>
              <a:t>bạn</a:t>
            </a:r>
            <a:r>
              <a:rPr lang="en-US" dirty="0"/>
              <a:t> </a:t>
            </a:r>
            <a:r>
              <a:rPr lang="en-US" dirty="0" err="1"/>
              <a:t>sẽ</a:t>
            </a:r>
            <a:r>
              <a:rPr lang="en-US" dirty="0"/>
              <a:t> </a:t>
            </a:r>
            <a:r>
              <a:rPr lang="en-US" dirty="0" err="1"/>
              <a:t>có</a:t>
            </a:r>
            <a:r>
              <a:rPr lang="en-US" dirty="0"/>
              <a:t> </a:t>
            </a:r>
            <a:r>
              <a:rPr lang="en-US" dirty="0" err="1"/>
              <a:t>một</a:t>
            </a:r>
            <a:r>
              <a:rPr lang="en-US" dirty="0"/>
              <a:t> </a:t>
            </a:r>
            <a:r>
              <a:rPr lang="en-US" dirty="0" err="1"/>
              <a:t>nhánh</a:t>
            </a:r>
            <a:r>
              <a:rPr lang="en-US" dirty="0"/>
              <a:t> (branch) </a:t>
            </a:r>
            <a:r>
              <a:rPr lang="en-US" dirty="0" err="1"/>
              <a:t>chính</a:t>
            </a:r>
            <a:r>
              <a:rPr lang="en-US" dirty="0"/>
              <a:t> </a:t>
            </a:r>
            <a:r>
              <a:rPr lang="en-US" dirty="0" err="1"/>
              <a:t>tên</a:t>
            </a:r>
            <a:r>
              <a:rPr lang="en-US" dirty="0"/>
              <a:t> </a:t>
            </a:r>
            <a:r>
              <a:rPr lang="en-US" dirty="0" err="1"/>
              <a:t>là</a:t>
            </a:r>
            <a:r>
              <a:rPr lang="en-US" dirty="0"/>
              <a:t> master </a:t>
            </a:r>
          </a:p>
          <a:p>
            <a:r>
              <a:rPr lang="en-US" dirty="0" err="1"/>
              <a:t>Đây</a:t>
            </a:r>
            <a:r>
              <a:rPr lang="en-US" dirty="0"/>
              <a:t> </a:t>
            </a:r>
            <a:r>
              <a:rPr lang="en-US" dirty="0" err="1"/>
              <a:t>là</a:t>
            </a:r>
            <a:r>
              <a:rPr lang="en-US" dirty="0"/>
              <a:t> branch </a:t>
            </a:r>
            <a:r>
              <a:rPr lang="en-US" dirty="0" err="1"/>
              <a:t>mà</a:t>
            </a:r>
            <a:r>
              <a:rPr lang="en-US" dirty="0"/>
              <a:t> </a:t>
            </a:r>
            <a:r>
              <a:rPr lang="en-US" dirty="0" err="1"/>
              <a:t>sẽ</a:t>
            </a:r>
            <a:r>
              <a:rPr lang="en-US" dirty="0"/>
              <a:t> </a:t>
            </a:r>
            <a:r>
              <a:rPr lang="en-US" dirty="0" err="1"/>
              <a:t>chứa</a:t>
            </a:r>
            <a:r>
              <a:rPr lang="en-US" dirty="0"/>
              <a:t> </a:t>
            </a:r>
            <a:r>
              <a:rPr lang="en-US" dirty="0" err="1"/>
              <a:t>toàn</a:t>
            </a:r>
            <a:r>
              <a:rPr lang="en-US" dirty="0"/>
              <a:t> </a:t>
            </a:r>
            <a:r>
              <a:rPr lang="en-US" dirty="0" err="1"/>
              <a:t>bộ</a:t>
            </a:r>
            <a:r>
              <a:rPr lang="en-US" dirty="0"/>
              <a:t> </a:t>
            </a:r>
            <a:r>
              <a:rPr lang="en-US" dirty="0" err="1"/>
              <a:t>các</a:t>
            </a:r>
            <a:r>
              <a:rPr lang="en-US" dirty="0"/>
              <a:t> </a:t>
            </a:r>
            <a:r>
              <a:rPr lang="en-US" dirty="0" err="1"/>
              <a:t>mã</a:t>
            </a:r>
            <a:r>
              <a:rPr lang="en-US" dirty="0"/>
              <a:t> </a:t>
            </a:r>
            <a:r>
              <a:rPr lang="en-US" dirty="0" err="1"/>
              <a:t>nguồn</a:t>
            </a:r>
            <a:r>
              <a:rPr lang="en-US" dirty="0"/>
              <a:t> </a:t>
            </a:r>
            <a:r>
              <a:rPr lang="en-US" dirty="0" err="1"/>
              <a:t>chính</a:t>
            </a:r>
            <a:r>
              <a:rPr lang="en-US" dirty="0"/>
              <a:t> </a:t>
            </a:r>
            <a:r>
              <a:rPr lang="en-US" dirty="0" err="1"/>
              <a:t>trong</a:t>
            </a:r>
            <a:r>
              <a:rPr lang="en-US" dirty="0"/>
              <a:t> repository.</a:t>
            </a:r>
            <a:endParaRPr lang="vi-VN" dirty="0"/>
          </a:p>
          <a:p>
            <a:endParaRPr lang="vi-VN" dirty="0"/>
          </a:p>
          <a:p>
            <a:endParaRPr lang="vi-VN" dirty="0"/>
          </a:p>
          <a:p>
            <a:endParaRPr lang="vi-VN" dirty="0"/>
          </a:p>
          <a:p>
            <a:endParaRPr lang="vi-VN" dirty="0"/>
          </a:p>
          <a:p>
            <a:endParaRPr lang="vi-VN" dirty="0"/>
          </a:p>
          <a:p>
            <a:r>
              <a:rPr lang="vi-VN" dirty="0"/>
              <a:t>Bây giờ nếu bạn muốn tạo một sự thay đổi nào đó mà không ảnh hưởng đến branch master thì sẽ cần tạo ra một branch mới với tên là develop chẳng hạn. </a:t>
            </a:r>
          </a:p>
          <a:p>
            <a:r>
              <a:rPr lang="vi-VN" dirty="0"/>
              <a:t>Và từ đó mỗi khi bạn thực hiện lệnh checkout vào branch nào đó thì toàn bộ mã nguồn trên working tree của bạn sẽ được đổi sang môi trường dành cho branch đang checkout.</a:t>
            </a:r>
            <a:endParaRPr lang="en-US" dirty="0"/>
          </a:p>
        </p:txBody>
      </p:sp>
      <p:sp>
        <p:nvSpPr>
          <p:cNvPr id="4" name="Footer Placeholder 3">
            <a:extLst>
              <a:ext uri="{FF2B5EF4-FFF2-40B4-BE49-F238E27FC236}">
                <a16:creationId xmlns:a16="http://schemas.microsoft.com/office/drawing/2014/main" id="{9FB7EF28-53C5-47FC-ABA9-84F979BEC9BD}"/>
              </a:ext>
            </a:extLst>
          </p:cNvPr>
          <p:cNvSpPr>
            <a:spLocks noGrp="1"/>
          </p:cNvSpPr>
          <p:nvPr>
            <p:ph type="ftr" sz="quarter" idx="11"/>
          </p:nvPr>
        </p:nvSpPr>
        <p:spPr/>
        <p:txBody>
          <a:bodyPr/>
          <a:lstStyle/>
          <a:p>
            <a:r>
              <a:rPr lang="vi-VN" smtClean="0"/>
              <a:t>Bài 1 - Cài đặt và Sử dụng bằng dòng lệnh</a:t>
            </a:r>
            <a:endParaRPr lang="vi-VN" dirty="0"/>
          </a:p>
        </p:txBody>
      </p:sp>
      <p:sp>
        <p:nvSpPr>
          <p:cNvPr id="5" name="Slide Number Placeholder 4">
            <a:extLst>
              <a:ext uri="{FF2B5EF4-FFF2-40B4-BE49-F238E27FC236}">
                <a16:creationId xmlns:a16="http://schemas.microsoft.com/office/drawing/2014/main" id="{9B477DE1-0E72-4B43-A886-F276DD7FFDE7}"/>
              </a:ext>
            </a:extLst>
          </p:cNvPr>
          <p:cNvSpPr>
            <a:spLocks noGrp="1"/>
          </p:cNvSpPr>
          <p:nvPr>
            <p:ph type="sldNum" sz="quarter" idx="12"/>
          </p:nvPr>
        </p:nvSpPr>
        <p:spPr/>
        <p:txBody>
          <a:bodyPr/>
          <a:lstStyle/>
          <a:p>
            <a:fld id="{201540FA-0942-482B-9F37-EA3921DFDA04}" type="slidenum">
              <a:rPr lang="vi-VN" smtClean="0"/>
              <a:t>23</a:t>
            </a:fld>
            <a:endParaRPr lang="vi-VN"/>
          </a:p>
        </p:txBody>
      </p:sp>
      <p:pic>
        <p:nvPicPr>
          <p:cNvPr id="8" name="Picture 7">
            <a:extLst>
              <a:ext uri="{FF2B5EF4-FFF2-40B4-BE49-F238E27FC236}">
                <a16:creationId xmlns:a16="http://schemas.microsoft.com/office/drawing/2014/main" id="{48A3ACE6-56E8-41BA-8141-4A073405F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274" y="2116610"/>
            <a:ext cx="7657529" cy="1845789"/>
          </a:xfrm>
          <a:prstGeom prst="rect">
            <a:avLst/>
          </a:prstGeom>
        </p:spPr>
      </p:pic>
    </p:spTree>
    <p:extLst>
      <p:ext uri="{BB962C8B-B14F-4D97-AF65-F5344CB8AC3E}">
        <p14:creationId xmlns:p14="http://schemas.microsoft.com/office/powerpoint/2010/main" val="340736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5D28B-1308-441F-88B1-512BB05B1EEA}"/>
              </a:ext>
            </a:extLst>
          </p:cNvPr>
          <p:cNvSpPr>
            <a:spLocks noGrp="1"/>
          </p:cNvSpPr>
          <p:nvPr>
            <p:ph type="title"/>
          </p:nvPr>
        </p:nvSpPr>
        <p:spPr/>
        <p:txBody>
          <a:bodyPr/>
          <a:lstStyle/>
          <a:p>
            <a:r>
              <a:rPr lang="vi-VN" dirty="0"/>
              <a:t>Thao tác với </a:t>
            </a:r>
            <a:r>
              <a:rPr lang="fr-FR" dirty="0"/>
              <a:t>Branch</a:t>
            </a:r>
            <a:endParaRPr lang="en-US" dirty="0"/>
          </a:p>
        </p:txBody>
      </p:sp>
      <p:sp>
        <p:nvSpPr>
          <p:cNvPr id="3" name="Content Placeholder 2">
            <a:extLst>
              <a:ext uri="{FF2B5EF4-FFF2-40B4-BE49-F238E27FC236}">
                <a16:creationId xmlns:a16="http://schemas.microsoft.com/office/drawing/2014/main" id="{468FC859-D0BE-45E8-B277-8EBFA4B02BE0}"/>
              </a:ext>
            </a:extLst>
          </p:cNvPr>
          <p:cNvSpPr>
            <a:spLocks noGrp="1"/>
          </p:cNvSpPr>
          <p:nvPr>
            <p:ph idx="1"/>
          </p:nvPr>
        </p:nvSpPr>
        <p:spPr/>
        <p:txBody>
          <a:bodyPr/>
          <a:lstStyle/>
          <a:p>
            <a:pPr>
              <a:lnSpc>
                <a:spcPct val="150000"/>
              </a:lnSpc>
            </a:pPr>
            <a:r>
              <a:rPr lang="en-US" b="1" dirty="0"/>
              <a:t>Xem </a:t>
            </a:r>
            <a:r>
              <a:rPr lang="en-US" b="1" dirty="0" err="1"/>
              <a:t>toàn</a:t>
            </a:r>
            <a:r>
              <a:rPr lang="en-US" b="1" dirty="0"/>
              <a:t> </a:t>
            </a:r>
            <a:r>
              <a:rPr lang="en-US" b="1" dirty="0" err="1"/>
              <a:t>bộ</a:t>
            </a:r>
            <a:r>
              <a:rPr lang="en-US" b="1" dirty="0"/>
              <a:t> </a:t>
            </a:r>
            <a:r>
              <a:rPr lang="en-US" dirty="0" err="1"/>
              <a:t>các</a:t>
            </a:r>
            <a:r>
              <a:rPr lang="en-US" dirty="0"/>
              <a:t> branch </a:t>
            </a:r>
            <a:r>
              <a:rPr lang="en-US" dirty="0" err="1"/>
              <a:t>mà</a:t>
            </a:r>
            <a:r>
              <a:rPr lang="en-US" dirty="0"/>
              <a:t> </a:t>
            </a:r>
            <a:r>
              <a:rPr lang="en-US" dirty="0" err="1"/>
              <a:t>bạn</a:t>
            </a:r>
            <a:r>
              <a:rPr lang="en-US" dirty="0"/>
              <a:t> </a:t>
            </a:r>
            <a:r>
              <a:rPr lang="en-US" dirty="0" err="1"/>
              <a:t>đang</a:t>
            </a:r>
            <a:r>
              <a:rPr lang="en-US" dirty="0"/>
              <a:t> </a:t>
            </a:r>
            <a:r>
              <a:rPr lang="en-US" dirty="0" err="1"/>
              <a:t>có</a:t>
            </a:r>
            <a:r>
              <a:rPr lang="en-US" dirty="0"/>
              <a:t> </a:t>
            </a:r>
            <a:r>
              <a:rPr lang="en-US" dirty="0" err="1"/>
              <a:t>bằng</a:t>
            </a:r>
            <a:r>
              <a:rPr lang="en-US" dirty="0"/>
              <a:t> </a:t>
            </a:r>
            <a:r>
              <a:rPr lang="en-US" dirty="0" err="1"/>
              <a:t>lệnh</a:t>
            </a:r>
            <a:r>
              <a:rPr lang="en-US" dirty="0"/>
              <a:t> </a:t>
            </a:r>
            <a:r>
              <a:rPr lang="en-US" b="1" dirty="0"/>
              <a:t>git branch</a:t>
            </a:r>
            <a:r>
              <a:rPr lang="en-US" dirty="0"/>
              <a:t>. </a:t>
            </a:r>
          </a:p>
          <a:p>
            <a:pPr>
              <a:lnSpc>
                <a:spcPct val="150000"/>
              </a:lnSpc>
            </a:pPr>
            <a:r>
              <a:rPr lang="en-US" b="1" dirty="0" err="1"/>
              <a:t>Tạo</a:t>
            </a:r>
            <a:r>
              <a:rPr lang="en-US" b="1" dirty="0"/>
              <a:t> </a:t>
            </a:r>
            <a:r>
              <a:rPr lang="en-US" b="1" dirty="0" err="1"/>
              <a:t>thêm</a:t>
            </a:r>
            <a:r>
              <a:rPr lang="en-US" b="1" dirty="0"/>
              <a:t> branch</a:t>
            </a:r>
            <a:r>
              <a:rPr lang="en-US" dirty="0"/>
              <a:t>, </a:t>
            </a:r>
            <a:r>
              <a:rPr lang="en-US" dirty="0" err="1"/>
              <a:t>chỉ</a:t>
            </a:r>
            <a:r>
              <a:rPr lang="en-US" dirty="0"/>
              <a:t> </a:t>
            </a:r>
            <a:r>
              <a:rPr lang="en-US" dirty="0" err="1"/>
              <a:t>cần</a:t>
            </a:r>
            <a:r>
              <a:rPr lang="en-US" dirty="0"/>
              <a:t> </a:t>
            </a:r>
            <a:r>
              <a:rPr lang="en-US" dirty="0" err="1"/>
              <a:t>gõ</a:t>
            </a:r>
            <a:r>
              <a:rPr lang="en-US" dirty="0"/>
              <a:t> </a:t>
            </a:r>
            <a:r>
              <a:rPr lang="en-US" dirty="0" err="1"/>
              <a:t>lệnh</a:t>
            </a:r>
            <a:r>
              <a:rPr lang="en-US" dirty="0"/>
              <a:t> </a:t>
            </a:r>
            <a:r>
              <a:rPr lang="en-US" b="1" dirty="0"/>
              <a:t>git branch </a:t>
            </a:r>
            <a:r>
              <a:rPr lang="en-US" b="1" dirty="0" err="1"/>
              <a:t>tên_brand</a:t>
            </a:r>
            <a:r>
              <a:rPr lang="en-US" dirty="0"/>
              <a:t>. </a:t>
            </a:r>
            <a:r>
              <a:rPr lang="en-US" dirty="0" err="1"/>
              <a:t>Ví</a:t>
            </a:r>
            <a:r>
              <a:rPr lang="en-US" dirty="0"/>
              <a:t> </a:t>
            </a:r>
            <a:r>
              <a:rPr lang="en-US" dirty="0" err="1"/>
              <a:t>dụ</a:t>
            </a:r>
            <a:r>
              <a:rPr lang="en-US" dirty="0"/>
              <a:t> </a:t>
            </a:r>
            <a:r>
              <a:rPr lang="en-US" dirty="0" err="1"/>
              <a:t>mình</a:t>
            </a:r>
            <a:r>
              <a:rPr lang="en-US" dirty="0"/>
              <a:t> </a:t>
            </a:r>
            <a:r>
              <a:rPr lang="en-US" dirty="0" err="1"/>
              <a:t>cần</a:t>
            </a:r>
            <a:r>
              <a:rPr lang="en-US" dirty="0"/>
              <a:t> </a:t>
            </a:r>
            <a:r>
              <a:rPr lang="en-US" dirty="0" err="1"/>
              <a:t>tạo</a:t>
            </a:r>
            <a:r>
              <a:rPr lang="en-US" dirty="0"/>
              <a:t> branch develop.</a:t>
            </a:r>
          </a:p>
          <a:p>
            <a:pPr>
              <a:lnSpc>
                <a:spcPct val="150000"/>
              </a:lnSpc>
            </a:pPr>
            <a:r>
              <a:rPr lang="en-US" b="1" dirty="0"/>
              <a:t>git branch develop</a:t>
            </a:r>
            <a:endParaRPr lang="vi-VN" b="1" dirty="0"/>
          </a:p>
          <a:p>
            <a:pPr>
              <a:lnSpc>
                <a:spcPct val="150000"/>
              </a:lnSpc>
            </a:pPr>
            <a:r>
              <a:rPr lang="en-US" b="1" dirty="0"/>
              <a:t>git checkout develop</a:t>
            </a:r>
            <a:r>
              <a:rPr lang="vi-VN" b="1" dirty="0"/>
              <a:t> </a:t>
            </a:r>
            <a:r>
              <a:rPr lang="en-US" dirty="0"/>
              <a:t>(</a:t>
            </a:r>
            <a:r>
              <a:rPr lang="en-US" dirty="0" err="1"/>
              <a:t>Chuyển</a:t>
            </a:r>
            <a:r>
              <a:rPr lang="en-US" dirty="0"/>
              <a:t> </a:t>
            </a:r>
            <a:r>
              <a:rPr lang="en-US" dirty="0" err="1"/>
              <a:t>đổi</a:t>
            </a:r>
            <a:r>
              <a:rPr lang="en-US" dirty="0"/>
              <a:t> sang branch </a:t>
            </a:r>
            <a:r>
              <a:rPr lang="vi-VN" dirty="0"/>
              <a:t>develop</a:t>
            </a:r>
            <a:r>
              <a:rPr lang="en-US" dirty="0"/>
              <a:t>)</a:t>
            </a:r>
          </a:p>
          <a:p>
            <a:pPr>
              <a:lnSpc>
                <a:spcPct val="150000"/>
              </a:lnSpc>
            </a:pPr>
            <a:r>
              <a:rPr lang="en-US" b="1" dirty="0"/>
              <a:t>git push origin develop</a:t>
            </a:r>
            <a:r>
              <a:rPr lang="vi-VN" dirty="0"/>
              <a:t> (Tải tài nguyên lên branch develop)</a:t>
            </a:r>
            <a:endParaRPr lang="en-US" dirty="0"/>
          </a:p>
        </p:txBody>
      </p:sp>
      <p:sp>
        <p:nvSpPr>
          <p:cNvPr id="4" name="Footer Placeholder 3">
            <a:extLst>
              <a:ext uri="{FF2B5EF4-FFF2-40B4-BE49-F238E27FC236}">
                <a16:creationId xmlns:a16="http://schemas.microsoft.com/office/drawing/2014/main" id="{B81894AE-CB17-4C48-AD68-20D916C4499F}"/>
              </a:ext>
            </a:extLst>
          </p:cNvPr>
          <p:cNvSpPr>
            <a:spLocks noGrp="1"/>
          </p:cNvSpPr>
          <p:nvPr>
            <p:ph type="ftr" sz="quarter" idx="11"/>
          </p:nvPr>
        </p:nvSpPr>
        <p:spPr/>
        <p:txBody>
          <a:bodyPr/>
          <a:lstStyle/>
          <a:p>
            <a:r>
              <a:rPr lang="vi-VN" smtClean="0"/>
              <a:t>Bài 1 - Cài đặt và Sử dụng bằng dòng lệnh</a:t>
            </a:r>
            <a:endParaRPr lang="vi-VN" dirty="0"/>
          </a:p>
        </p:txBody>
      </p:sp>
      <p:sp>
        <p:nvSpPr>
          <p:cNvPr id="5" name="Slide Number Placeholder 4">
            <a:extLst>
              <a:ext uri="{FF2B5EF4-FFF2-40B4-BE49-F238E27FC236}">
                <a16:creationId xmlns:a16="http://schemas.microsoft.com/office/drawing/2014/main" id="{837EC8DC-A8BB-4C36-A3B2-04BB81B30D01}"/>
              </a:ext>
            </a:extLst>
          </p:cNvPr>
          <p:cNvSpPr>
            <a:spLocks noGrp="1"/>
          </p:cNvSpPr>
          <p:nvPr>
            <p:ph type="sldNum" sz="quarter" idx="12"/>
          </p:nvPr>
        </p:nvSpPr>
        <p:spPr/>
        <p:txBody>
          <a:bodyPr/>
          <a:lstStyle/>
          <a:p>
            <a:fld id="{201540FA-0942-482B-9F37-EA3921DFDA04}" type="slidenum">
              <a:rPr lang="vi-VN" smtClean="0"/>
              <a:t>24</a:t>
            </a:fld>
            <a:endParaRPr lang="vi-VN"/>
          </a:p>
        </p:txBody>
      </p:sp>
    </p:spTree>
    <p:extLst>
      <p:ext uri="{BB962C8B-B14F-4D97-AF65-F5344CB8AC3E}">
        <p14:creationId xmlns:p14="http://schemas.microsoft.com/office/powerpoint/2010/main" val="52033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A8DE-6117-4441-996E-E1B8B993F87C}"/>
              </a:ext>
            </a:extLst>
          </p:cNvPr>
          <p:cNvSpPr>
            <a:spLocks noGrp="1"/>
          </p:cNvSpPr>
          <p:nvPr>
            <p:ph type="title"/>
          </p:nvPr>
        </p:nvSpPr>
        <p:spPr/>
        <p:txBody>
          <a:bodyPr/>
          <a:lstStyle/>
          <a:p>
            <a:r>
              <a:rPr lang="en-US" dirty="0" err="1"/>
              <a:t>Gộp</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một</a:t>
            </a:r>
            <a:r>
              <a:rPr lang="en-US" dirty="0"/>
              <a:t> branch</a:t>
            </a:r>
          </a:p>
        </p:txBody>
      </p:sp>
      <p:graphicFrame>
        <p:nvGraphicFramePr>
          <p:cNvPr id="6" name="Content Placeholder 5">
            <a:extLst>
              <a:ext uri="{FF2B5EF4-FFF2-40B4-BE49-F238E27FC236}">
                <a16:creationId xmlns:a16="http://schemas.microsoft.com/office/drawing/2014/main" id="{EEA04012-089E-400F-AD7D-4442DC448327}"/>
              </a:ext>
            </a:extLst>
          </p:cNvPr>
          <p:cNvGraphicFramePr>
            <a:graphicFrameLocks noGrp="1"/>
          </p:cNvGraphicFramePr>
          <p:nvPr>
            <p:ph idx="1"/>
          </p:nvPr>
        </p:nvGraphicFramePr>
        <p:xfrm>
          <a:off x="20827" y="692458"/>
          <a:ext cx="12096884" cy="5484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17F5233-8FE7-45C8-BF12-A5A5485F7F4E}"/>
              </a:ext>
            </a:extLst>
          </p:cNvPr>
          <p:cNvSpPr>
            <a:spLocks noGrp="1"/>
          </p:cNvSpPr>
          <p:nvPr>
            <p:ph type="ftr" sz="quarter" idx="11"/>
          </p:nvPr>
        </p:nvSpPr>
        <p:spPr/>
        <p:txBody>
          <a:bodyPr/>
          <a:lstStyle/>
          <a:p>
            <a:r>
              <a:rPr lang="vi-VN" smtClean="0"/>
              <a:t>Bài 1 - Cài đặt và Sử dụng bằng dòng lệnh</a:t>
            </a:r>
            <a:endParaRPr lang="vi-VN" dirty="0"/>
          </a:p>
        </p:txBody>
      </p:sp>
      <p:sp>
        <p:nvSpPr>
          <p:cNvPr id="5" name="Slide Number Placeholder 4">
            <a:extLst>
              <a:ext uri="{FF2B5EF4-FFF2-40B4-BE49-F238E27FC236}">
                <a16:creationId xmlns:a16="http://schemas.microsoft.com/office/drawing/2014/main" id="{01B3EF85-5465-4E35-B770-17191BA13601}"/>
              </a:ext>
            </a:extLst>
          </p:cNvPr>
          <p:cNvSpPr>
            <a:spLocks noGrp="1"/>
          </p:cNvSpPr>
          <p:nvPr>
            <p:ph type="sldNum" sz="quarter" idx="12"/>
          </p:nvPr>
        </p:nvSpPr>
        <p:spPr/>
        <p:txBody>
          <a:bodyPr/>
          <a:lstStyle/>
          <a:p>
            <a:fld id="{201540FA-0942-482B-9F37-EA3921DFDA04}" type="slidenum">
              <a:rPr lang="vi-VN" smtClean="0"/>
              <a:t>25</a:t>
            </a:fld>
            <a:endParaRPr lang="vi-VN"/>
          </a:p>
        </p:txBody>
      </p:sp>
    </p:spTree>
    <p:extLst>
      <p:ext uri="{BB962C8B-B14F-4D97-AF65-F5344CB8AC3E}">
        <p14:creationId xmlns:p14="http://schemas.microsoft.com/office/powerpoint/2010/main" val="106712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DE893-89C2-40B0-8CD9-772F98BCBD24}"/>
              </a:ext>
            </a:extLst>
          </p:cNvPr>
          <p:cNvSpPr>
            <a:spLocks noGrp="1"/>
          </p:cNvSpPr>
          <p:nvPr>
            <p:ph type="title"/>
          </p:nvPr>
        </p:nvSpPr>
        <p:spPr/>
        <p:txBody>
          <a:bodyPr/>
          <a:lstStyle/>
          <a:p>
            <a:r>
              <a:rPr lang="en-US" dirty="0" err="1"/>
              <a:t>Đánh</a:t>
            </a:r>
            <a:r>
              <a:rPr lang="en-US" dirty="0"/>
              <a:t> </a:t>
            </a:r>
            <a:r>
              <a:rPr lang="en-US" dirty="0" err="1"/>
              <a:t>dấu</a:t>
            </a:r>
            <a:r>
              <a:rPr lang="en-US" dirty="0"/>
              <a:t> commit </a:t>
            </a:r>
            <a:r>
              <a:rPr lang="en-US" dirty="0" err="1"/>
              <a:t>với</a:t>
            </a:r>
            <a:r>
              <a:rPr lang="en-US" dirty="0"/>
              <a:t> tag</a:t>
            </a:r>
          </a:p>
        </p:txBody>
      </p:sp>
      <p:sp>
        <p:nvSpPr>
          <p:cNvPr id="3" name="Content Placeholder 2">
            <a:extLst>
              <a:ext uri="{FF2B5EF4-FFF2-40B4-BE49-F238E27FC236}">
                <a16:creationId xmlns:a16="http://schemas.microsoft.com/office/drawing/2014/main" id="{3164662E-4302-4247-A203-83571C2D3E04}"/>
              </a:ext>
            </a:extLst>
          </p:cNvPr>
          <p:cNvSpPr>
            <a:spLocks noGrp="1"/>
          </p:cNvSpPr>
          <p:nvPr>
            <p:ph idx="1"/>
          </p:nvPr>
        </p:nvSpPr>
        <p:spPr/>
        <p:txBody>
          <a:bodyPr/>
          <a:lstStyle/>
          <a:p>
            <a:r>
              <a:rPr lang="vi-VN" dirty="0"/>
              <a:t>Tag giúp việc đánh dấu các lệnh commit để tìm kiếm dễ dàng hơn</a:t>
            </a:r>
          </a:p>
          <a:p>
            <a:r>
              <a:rPr lang="vi-VN" dirty="0"/>
              <a:t>Nó rất hữu ích khi bạn commit quá nhiều lần, sau này tìm kiếm lại các commit với git log khá khó khăn, trong khi với tag lại dễ dàng hơn</a:t>
            </a:r>
            <a:endParaRPr lang="en-US" dirty="0"/>
          </a:p>
        </p:txBody>
      </p:sp>
      <p:sp>
        <p:nvSpPr>
          <p:cNvPr id="4" name="Footer Placeholder 3">
            <a:extLst>
              <a:ext uri="{FF2B5EF4-FFF2-40B4-BE49-F238E27FC236}">
                <a16:creationId xmlns:a16="http://schemas.microsoft.com/office/drawing/2014/main" id="{5DFFD150-6A40-4EA0-9CDA-B873BA71306D}"/>
              </a:ext>
            </a:extLst>
          </p:cNvPr>
          <p:cNvSpPr>
            <a:spLocks noGrp="1"/>
          </p:cNvSpPr>
          <p:nvPr>
            <p:ph type="ftr" sz="quarter" idx="11"/>
          </p:nvPr>
        </p:nvSpPr>
        <p:spPr/>
        <p:txBody>
          <a:bodyPr/>
          <a:lstStyle/>
          <a:p>
            <a:r>
              <a:rPr lang="vi-VN" smtClean="0"/>
              <a:t>Bài 1 - Cài đặt và Sử dụng bằng dòng lệnh</a:t>
            </a:r>
            <a:endParaRPr lang="vi-VN" dirty="0"/>
          </a:p>
        </p:txBody>
      </p:sp>
      <p:sp>
        <p:nvSpPr>
          <p:cNvPr id="5" name="Slide Number Placeholder 4">
            <a:extLst>
              <a:ext uri="{FF2B5EF4-FFF2-40B4-BE49-F238E27FC236}">
                <a16:creationId xmlns:a16="http://schemas.microsoft.com/office/drawing/2014/main" id="{3E3E1654-BE7B-4854-9BF9-3EBE96B24650}"/>
              </a:ext>
            </a:extLst>
          </p:cNvPr>
          <p:cNvSpPr>
            <a:spLocks noGrp="1"/>
          </p:cNvSpPr>
          <p:nvPr>
            <p:ph type="sldNum" sz="quarter" idx="12"/>
          </p:nvPr>
        </p:nvSpPr>
        <p:spPr/>
        <p:txBody>
          <a:bodyPr/>
          <a:lstStyle/>
          <a:p>
            <a:fld id="{201540FA-0942-482B-9F37-EA3921DFDA04}" type="slidenum">
              <a:rPr lang="vi-VN" smtClean="0"/>
              <a:t>26</a:t>
            </a:fld>
            <a:endParaRPr lang="vi-VN"/>
          </a:p>
        </p:txBody>
      </p:sp>
    </p:spTree>
    <p:extLst>
      <p:ext uri="{BB962C8B-B14F-4D97-AF65-F5344CB8AC3E}">
        <p14:creationId xmlns:p14="http://schemas.microsoft.com/office/powerpoint/2010/main" val="98812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Tìm</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hiểu</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về</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git log</a:t>
            </a: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pPr/>
              <a:t>27</a:t>
            </a:fld>
            <a:endParaRPr lang="en-US"/>
          </a:p>
        </p:txBody>
      </p:sp>
      <p:sp>
        <p:nvSpPr>
          <p:cNvPr id="8" name="Text Placeholder 7">
            <a:extLst>
              <a:ext uri="{FF2B5EF4-FFF2-40B4-BE49-F238E27FC236}">
                <a16:creationId xmlns:a16="http://schemas.microsoft.com/office/drawing/2014/main" id="{5E861F2D-0707-4311-B419-B93823468CA7}"/>
              </a:ext>
            </a:extLst>
          </p:cNvPr>
          <p:cNvSpPr txBox="1">
            <a:spLocks/>
          </p:cNvSpPr>
          <p:nvPr/>
        </p:nvSpPr>
        <p:spPr>
          <a:xfrm>
            <a:off x="251460" y="739139"/>
            <a:ext cx="11666220" cy="557288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Một việc bạn sẽ khá thường xuyên làm trong Git nếu làm việc theo nhóm đó là kiểm tra xem những ai đã commit vào dự án bạn đang làm việc, </a:t>
            </a:r>
          </a:p>
          <a:p>
            <a:pPr>
              <a:lnSpc>
                <a:spcPct val="100000"/>
              </a:lnSpc>
              <a:buFont typeface="Wingdings" panose="05000000000000000000" pitchFamily="2" charset="2"/>
              <a:buChar char="v"/>
            </a:pPr>
            <a:r>
              <a:rPr lang="vi-VN" sz="2400" b="1" dirty="0">
                <a:latin typeface="Roboto" panose="02000000000000000000" pitchFamily="2" charset="0"/>
                <a:ea typeface="Roboto" panose="02000000000000000000" pitchFamily="2" charset="0"/>
              </a:rPr>
              <a:t>Xem git log</a:t>
            </a:r>
          </a:p>
          <a:p>
            <a:pPr>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Để xem lịch sử của các lần commit trước đó, bạn sử dụng lệnh </a:t>
            </a:r>
            <a:r>
              <a:rPr lang="vi-VN" sz="2400" b="1" dirty="0">
                <a:latin typeface="Roboto" panose="02000000000000000000" pitchFamily="2" charset="0"/>
                <a:ea typeface="Roboto" panose="02000000000000000000" pitchFamily="2" charset="0"/>
              </a:rPr>
              <a:t>git log </a:t>
            </a:r>
            <a:r>
              <a:rPr lang="vi-VN" sz="2400" dirty="0">
                <a:latin typeface="Roboto" panose="02000000000000000000" pitchFamily="2" charset="0"/>
                <a:ea typeface="Roboto" panose="02000000000000000000" pitchFamily="2" charset="0"/>
              </a:rPr>
              <a:t>là sẽ thấy.</a:t>
            </a:r>
          </a:p>
        </p:txBody>
      </p:sp>
      <p:pic>
        <p:nvPicPr>
          <p:cNvPr id="3" name="Picture 2">
            <a:extLst>
              <a:ext uri="{FF2B5EF4-FFF2-40B4-BE49-F238E27FC236}">
                <a16:creationId xmlns:a16="http://schemas.microsoft.com/office/drawing/2014/main" id="{E8E6999B-2E4B-4A30-AF90-95C89C75B5D6}"/>
              </a:ext>
            </a:extLst>
          </p:cNvPr>
          <p:cNvPicPr>
            <a:picLocks noChangeAspect="1"/>
          </p:cNvPicPr>
          <p:nvPr/>
        </p:nvPicPr>
        <p:blipFill>
          <a:blip r:embed="rId2"/>
          <a:stretch>
            <a:fillRect/>
          </a:stretch>
        </p:blipFill>
        <p:spPr>
          <a:xfrm>
            <a:off x="732745" y="3302774"/>
            <a:ext cx="10636283" cy="1757498"/>
          </a:xfrm>
          <a:prstGeom prst="rect">
            <a:avLst/>
          </a:prstGeom>
        </p:spPr>
      </p:pic>
    </p:spTree>
    <p:extLst>
      <p:ext uri="{BB962C8B-B14F-4D97-AF65-F5344CB8AC3E}">
        <p14:creationId xmlns:p14="http://schemas.microsoft.com/office/powerpoint/2010/main" val="59890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06D79-8E53-48F6-994D-67A649909748}"/>
              </a:ext>
            </a:extLst>
          </p:cNvPr>
          <p:cNvSpPr>
            <a:spLocks noGrp="1"/>
          </p:cNvSpPr>
          <p:nvPr>
            <p:ph type="title"/>
          </p:nvPr>
        </p:nvSpPr>
        <p:spPr/>
        <p:txBody>
          <a:body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Tìm</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hiểu</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về</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git log</a:t>
            </a:r>
            <a:endParaRPr lang="en-US" dirty="0"/>
          </a:p>
        </p:txBody>
      </p:sp>
      <p:sp>
        <p:nvSpPr>
          <p:cNvPr id="6" name="Content Placeholder 5">
            <a:extLst>
              <a:ext uri="{FF2B5EF4-FFF2-40B4-BE49-F238E27FC236}">
                <a16:creationId xmlns:a16="http://schemas.microsoft.com/office/drawing/2014/main" id="{C0FE2325-5D1C-4DE2-8B7B-E03DD918E412}"/>
              </a:ext>
            </a:extLst>
          </p:cNvPr>
          <p:cNvSpPr>
            <a:spLocks noGrp="1"/>
          </p:cNvSpPr>
          <p:nvPr>
            <p:ph idx="1"/>
          </p:nvPr>
        </p:nvSpPr>
        <p:spPr/>
        <p:txBody>
          <a:bodyPr>
            <a:normAutofit lnSpcReduction="10000"/>
          </a:bodyPr>
          <a:lstStyle/>
          <a:p>
            <a:pPr>
              <a:lnSpc>
                <a:spcPct val="150000"/>
              </a:lnSpc>
            </a:pPr>
            <a:r>
              <a:rPr lang="vi-VN" dirty="0"/>
              <a:t>Mỗi lần commit sẽ có một checksum riêng, và nó cũng có ghi rõ ai là người commit vào và commit vào ngày bao nhiêu, lúc nào.</a:t>
            </a:r>
          </a:p>
          <a:p>
            <a:pPr>
              <a:lnSpc>
                <a:spcPct val="150000"/>
              </a:lnSpc>
            </a:pPr>
            <a:r>
              <a:rPr lang="vi-VN" dirty="0"/>
              <a:t>Ngoài ra, bạn có thể chèn thêm tham số </a:t>
            </a:r>
            <a:r>
              <a:rPr lang="vi-VN" b="1" dirty="0"/>
              <a:t>-p</a:t>
            </a:r>
            <a:r>
              <a:rPr lang="vi-VN" dirty="0"/>
              <a:t> vào để hiển thị chi tiết của mỗi lần commit.</a:t>
            </a:r>
          </a:p>
          <a:p>
            <a:pPr>
              <a:lnSpc>
                <a:spcPct val="150000"/>
              </a:lnSpc>
            </a:pPr>
            <a:r>
              <a:rPr lang="vi-VN" dirty="0"/>
              <a:t>Bạn còn có thể sử dụng thêm một số tùy chọn xem log sau để tối ưu hơn quy trình đọc log.</a:t>
            </a:r>
          </a:p>
          <a:p>
            <a:pPr>
              <a:lnSpc>
                <a:spcPct val="150000"/>
              </a:lnSpc>
            </a:pPr>
            <a:r>
              <a:rPr lang="vi-VN" b="1" dirty="0"/>
              <a:t>--since, --after: </a:t>
            </a:r>
            <a:r>
              <a:rPr lang="vi-VN" dirty="0"/>
              <a:t>Xem các lần commit kể từ ngày nhất định.</a:t>
            </a:r>
          </a:p>
          <a:p>
            <a:pPr>
              <a:lnSpc>
                <a:spcPct val="150000"/>
              </a:lnSpc>
            </a:pPr>
            <a:r>
              <a:rPr lang="vi-VN" b="1" dirty="0"/>
              <a:t>--until: </a:t>
            </a:r>
            <a:r>
              <a:rPr lang="vi-VN" dirty="0"/>
              <a:t>Xem các lần commit trước từ ngày nhất định.</a:t>
            </a:r>
          </a:p>
          <a:p>
            <a:pPr>
              <a:lnSpc>
                <a:spcPct val="150000"/>
              </a:lnSpc>
            </a:pPr>
            <a:r>
              <a:rPr lang="vi-VN" b="1" dirty="0"/>
              <a:t>--author: </a:t>
            </a:r>
            <a:r>
              <a:rPr lang="vi-VN" dirty="0"/>
              <a:t>Xem các lần commit của một người nào đó.</a:t>
            </a:r>
          </a:p>
          <a:p>
            <a:pPr>
              <a:lnSpc>
                <a:spcPct val="150000"/>
              </a:lnSpc>
            </a:pPr>
            <a:r>
              <a:rPr lang="vi-VN" b="1" dirty="0"/>
              <a:t>--grep: </a:t>
            </a:r>
            <a:r>
              <a:rPr lang="vi-VN" dirty="0"/>
              <a:t>Lọc các chuỗi trong log và in ra.</a:t>
            </a:r>
            <a:endParaRPr lang="en-US" dirty="0"/>
          </a:p>
        </p:txBody>
      </p:sp>
      <p:sp>
        <p:nvSpPr>
          <p:cNvPr id="3" name="Footer Placeholder 2">
            <a:extLst>
              <a:ext uri="{FF2B5EF4-FFF2-40B4-BE49-F238E27FC236}">
                <a16:creationId xmlns:a16="http://schemas.microsoft.com/office/drawing/2014/main" id="{4DC9B366-5916-4D0D-9312-1A5124B83CF5}"/>
              </a:ext>
            </a:extLst>
          </p:cNvPr>
          <p:cNvSpPr>
            <a:spLocks noGrp="1"/>
          </p:cNvSpPr>
          <p:nvPr>
            <p:ph type="ftr" sz="quarter" idx="11"/>
          </p:nvPr>
        </p:nvSpPr>
        <p:spPr/>
        <p:txBody>
          <a:bodyPr/>
          <a:lstStyle/>
          <a:p>
            <a:r>
              <a:rPr lang="vi-VN" smtClean="0"/>
              <a:t>Bài 1 - Cài đặt và Sử dụng bằng dòng lệnh</a:t>
            </a:r>
            <a:endParaRPr lang="vi-VN"/>
          </a:p>
        </p:txBody>
      </p:sp>
      <p:sp>
        <p:nvSpPr>
          <p:cNvPr id="4" name="Slide Number Placeholder 3">
            <a:extLst>
              <a:ext uri="{FF2B5EF4-FFF2-40B4-BE49-F238E27FC236}">
                <a16:creationId xmlns:a16="http://schemas.microsoft.com/office/drawing/2014/main" id="{CE41C388-A16D-4DF8-9DDD-9FCB41907F61}"/>
              </a:ext>
            </a:extLst>
          </p:cNvPr>
          <p:cNvSpPr>
            <a:spLocks noGrp="1"/>
          </p:cNvSpPr>
          <p:nvPr>
            <p:ph type="sldNum" sz="quarter" idx="12"/>
          </p:nvPr>
        </p:nvSpPr>
        <p:spPr/>
        <p:txBody>
          <a:bodyPr/>
          <a:lstStyle/>
          <a:p>
            <a:fld id="{201540FA-0942-482B-9F37-EA3921DFDA04}" type="slidenum">
              <a:rPr lang="vi-VN" smtClean="0"/>
              <a:t>28</a:t>
            </a:fld>
            <a:endParaRPr lang="vi-VN"/>
          </a:p>
        </p:txBody>
      </p:sp>
    </p:spTree>
    <p:extLst>
      <p:ext uri="{BB962C8B-B14F-4D97-AF65-F5344CB8AC3E}">
        <p14:creationId xmlns:p14="http://schemas.microsoft.com/office/powerpoint/2010/main" val="225753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15FC-1B5A-4929-A259-B05D71AD99FE}"/>
              </a:ext>
            </a:extLst>
          </p:cNvPr>
          <p:cNvSpPr>
            <a:spLocks noGrp="1"/>
          </p:cNvSpPr>
          <p:nvPr>
            <p:ph type="title"/>
          </p:nvPr>
        </p:nvSpPr>
        <p:spPr/>
        <p:txBody>
          <a:bodyPr/>
          <a:lstStyle/>
          <a:p>
            <a:r>
              <a:rPr lang="en-US" dirty="0" err="1"/>
              <a:t>Lọc</a:t>
            </a:r>
            <a:r>
              <a:rPr lang="en-US" dirty="0"/>
              <a:t> log </a:t>
            </a:r>
            <a:r>
              <a:rPr lang="en-US" dirty="0" err="1"/>
              <a:t>với</a:t>
            </a:r>
            <a:r>
              <a:rPr lang="en-US" dirty="0"/>
              <a:t> --pretty</a:t>
            </a:r>
          </a:p>
        </p:txBody>
      </p:sp>
      <p:sp>
        <p:nvSpPr>
          <p:cNvPr id="3" name="Content Placeholder 2">
            <a:extLst>
              <a:ext uri="{FF2B5EF4-FFF2-40B4-BE49-F238E27FC236}">
                <a16:creationId xmlns:a16="http://schemas.microsoft.com/office/drawing/2014/main" id="{71116D57-FE6C-42B0-981A-EC98383D3022}"/>
              </a:ext>
            </a:extLst>
          </p:cNvPr>
          <p:cNvSpPr>
            <a:spLocks noGrp="1"/>
          </p:cNvSpPr>
          <p:nvPr>
            <p:ph idx="1"/>
          </p:nvPr>
        </p:nvSpPr>
        <p:spPr>
          <a:xfrm>
            <a:off x="20826" y="639193"/>
            <a:ext cx="12096884" cy="2974020"/>
          </a:xfrm>
        </p:spPr>
        <p:txBody>
          <a:bodyPr>
            <a:normAutofit fontScale="92500" lnSpcReduction="20000"/>
          </a:bodyPr>
          <a:lstStyle/>
          <a:p>
            <a:r>
              <a:rPr lang="vi-VN" dirty="0"/>
              <a:t>Cách sử dụng có dạng</a:t>
            </a:r>
          </a:p>
          <a:p>
            <a:r>
              <a:rPr lang="vi-VN" b="1" dirty="0"/>
              <a:t>git log --pretty="%tag“ , VD $ git log --pretty="%an - %s“</a:t>
            </a:r>
          </a:p>
          <a:p>
            <a:r>
              <a:rPr lang="vi-VN" b="1" dirty="0"/>
              <a:t>Kết quả</a:t>
            </a:r>
          </a:p>
          <a:p>
            <a:r>
              <a:rPr lang="vi-VN" b="1" dirty="0"/>
              <a:t>BKAP GITLAB - Hihi</a:t>
            </a:r>
          </a:p>
          <a:p>
            <a:r>
              <a:rPr lang="vi-VN" b="1" dirty="0"/>
              <a:t>BKAP GITLAB - First commit on Github</a:t>
            </a:r>
          </a:p>
          <a:p>
            <a:r>
              <a:rPr lang="vi-VN" dirty="0"/>
              <a:t>Các %tag phải dược đặt trong cặp dấu ngoặc kép và bạn có thể sử dụng nhiều %tag khác nhau.</a:t>
            </a:r>
          </a:p>
          <a:p>
            <a:r>
              <a:rPr lang="en-US" b="1" dirty="0" err="1"/>
              <a:t>Danh</a:t>
            </a:r>
            <a:r>
              <a:rPr lang="en-US" b="1" dirty="0"/>
              <a:t> </a:t>
            </a:r>
            <a:r>
              <a:rPr lang="en-US" b="1" dirty="0" err="1"/>
              <a:t>sách</a:t>
            </a:r>
            <a:r>
              <a:rPr lang="en-US" b="1" dirty="0"/>
              <a:t> </a:t>
            </a:r>
            <a:r>
              <a:rPr lang="en-US" b="1" dirty="0" err="1"/>
              <a:t>các</a:t>
            </a:r>
            <a:r>
              <a:rPr lang="en-US" b="1" dirty="0"/>
              <a:t> %tag:</a:t>
            </a:r>
            <a:endParaRPr lang="vi-VN" b="1" dirty="0"/>
          </a:p>
          <a:p>
            <a:endParaRPr lang="en-US" dirty="0"/>
          </a:p>
        </p:txBody>
      </p:sp>
      <p:sp>
        <p:nvSpPr>
          <p:cNvPr id="4" name="Footer Placeholder 3">
            <a:extLst>
              <a:ext uri="{FF2B5EF4-FFF2-40B4-BE49-F238E27FC236}">
                <a16:creationId xmlns:a16="http://schemas.microsoft.com/office/drawing/2014/main" id="{BF37E348-2AC7-4647-A6A1-5FB04C230ADC}"/>
              </a:ext>
            </a:extLst>
          </p:cNvPr>
          <p:cNvSpPr>
            <a:spLocks noGrp="1"/>
          </p:cNvSpPr>
          <p:nvPr>
            <p:ph type="ftr" sz="quarter" idx="11"/>
          </p:nvPr>
        </p:nvSpPr>
        <p:spPr/>
        <p:txBody>
          <a:bodyPr/>
          <a:lstStyle/>
          <a:p>
            <a:r>
              <a:rPr lang="vi-VN" smtClean="0"/>
              <a:t>Bài 1 - Cài đặt và Sử dụng bằng dòng lệnh</a:t>
            </a:r>
            <a:endParaRPr lang="vi-VN" dirty="0"/>
          </a:p>
        </p:txBody>
      </p:sp>
      <p:sp>
        <p:nvSpPr>
          <p:cNvPr id="5" name="Slide Number Placeholder 4">
            <a:extLst>
              <a:ext uri="{FF2B5EF4-FFF2-40B4-BE49-F238E27FC236}">
                <a16:creationId xmlns:a16="http://schemas.microsoft.com/office/drawing/2014/main" id="{E9E7119A-A388-4FF5-8541-95B8DEBB7D2D}"/>
              </a:ext>
            </a:extLst>
          </p:cNvPr>
          <p:cNvSpPr>
            <a:spLocks noGrp="1"/>
          </p:cNvSpPr>
          <p:nvPr>
            <p:ph type="sldNum" sz="quarter" idx="12"/>
          </p:nvPr>
        </p:nvSpPr>
        <p:spPr/>
        <p:txBody>
          <a:bodyPr/>
          <a:lstStyle/>
          <a:p>
            <a:fld id="{201540FA-0942-482B-9F37-EA3921DFDA04}" type="slidenum">
              <a:rPr lang="vi-VN" smtClean="0"/>
              <a:t>29</a:t>
            </a:fld>
            <a:endParaRPr lang="vi-VN"/>
          </a:p>
        </p:txBody>
      </p:sp>
      <p:sp>
        <p:nvSpPr>
          <p:cNvPr id="6" name="TextBox 5">
            <a:extLst>
              <a:ext uri="{FF2B5EF4-FFF2-40B4-BE49-F238E27FC236}">
                <a16:creationId xmlns:a16="http://schemas.microsoft.com/office/drawing/2014/main" id="{493A85FB-51DD-4F9E-9588-D60BD61660F1}"/>
              </a:ext>
            </a:extLst>
          </p:cNvPr>
          <p:cNvSpPr txBox="1"/>
          <p:nvPr/>
        </p:nvSpPr>
        <p:spPr>
          <a:xfrm>
            <a:off x="3391270" y="2931631"/>
            <a:ext cx="3622089" cy="3139321"/>
          </a:xfrm>
          <a:prstGeom prst="rect">
            <a:avLst/>
          </a:prstGeom>
          <a:noFill/>
        </p:spPr>
        <p:txBody>
          <a:bodyPr wrap="square" rtlCol="0">
            <a:spAutoFit/>
          </a:bodyPr>
          <a:lstStyle/>
          <a:p>
            <a:r>
              <a:rPr lang="en-US" sz="2200" b="1" dirty="0"/>
              <a:t>%H </a:t>
            </a:r>
            <a:r>
              <a:rPr lang="en-US" sz="2200" dirty="0"/>
              <a:t>–  Commit hash</a:t>
            </a:r>
          </a:p>
          <a:p>
            <a:r>
              <a:rPr lang="en-US" sz="2200" b="1" dirty="0"/>
              <a:t>%h </a:t>
            </a:r>
            <a:r>
              <a:rPr lang="en-US" sz="2200" dirty="0"/>
              <a:t>– Abbreviated commit hash</a:t>
            </a:r>
          </a:p>
          <a:p>
            <a:r>
              <a:rPr lang="en-US" sz="2200" b="1" dirty="0"/>
              <a:t>%T </a:t>
            </a:r>
            <a:r>
              <a:rPr lang="en-US" sz="2200" dirty="0"/>
              <a:t>– Tree hash</a:t>
            </a:r>
          </a:p>
          <a:p>
            <a:r>
              <a:rPr lang="en-US" sz="2200" b="1" dirty="0"/>
              <a:t>%t </a:t>
            </a:r>
            <a:r>
              <a:rPr lang="en-US" sz="2200" dirty="0"/>
              <a:t>– Abbreviated tree hash</a:t>
            </a:r>
          </a:p>
          <a:p>
            <a:r>
              <a:rPr lang="en-US" sz="2200" b="1" dirty="0"/>
              <a:t>%P </a:t>
            </a:r>
            <a:r>
              <a:rPr lang="en-US" sz="2200" dirty="0"/>
              <a:t>– Parent hashes</a:t>
            </a:r>
          </a:p>
          <a:p>
            <a:r>
              <a:rPr lang="en-US" sz="2200" b="1" dirty="0"/>
              <a:t>%p </a:t>
            </a:r>
            <a:r>
              <a:rPr lang="en-US" sz="2200" dirty="0"/>
              <a:t>– Abbreviated parent hashes</a:t>
            </a:r>
          </a:p>
          <a:p>
            <a:r>
              <a:rPr lang="en-US" sz="2200" b="1" dirty="0"/>
              <a:t>%an </a:t>
            </a:r>
            <a:r>
              <a:rPr lang="en-US" sz="2200" dirty="0"/>
              <a:t>– Author name</a:t>
            </a:r>
          </a:p>
        </p:txBody>
      </p:sp>
      <p:sp>
        <p:nvSpPr>
          <p:cNvPr id="7" name="TextBox 6">
            <a:extLst>
              <a:ext uri="{FF2B5EF4-FFF2-40B4-BE49-F238E27FC236}">
                <a16:creationId xmlns:a16="http://schemas.microsoft.com/office/drawing/2014/main" id="{24F73AA2-F75D-4C6E-B159-19E68BBD3DAB}"/>
              </a:ext>
            </a:extLst>
          </p:cNvPr>
          <p:cNvSpPr txBox="1"/>
          <p:nvPr/>
        </p:nvSpPr>
        <p:spPr>
          <a:xfrm>
            <a:off x="6830109" y="2931631"/>
            <a:ext cx="4950559" cy="3139321"/>
          </a:xfrm>
          <a:prstGeom prst="rect">
            <a:avLst/>
          </a:prstGeom>
          <a:noFill/>
        </p:spPr>
        <p:txBody>
          <a:bodyPr wrap="square" rtlCol="0">
            <a:spAutoFit/>
          </a:bodyPr>
          <a:lstStyle/>
          <a:p>
            <a:r>
              <a:rPr lang="en-US" sz="2200" b="1" dirty="0"/>
              <a:t>%ae </a:t>
            </a:r>
            <a:r>
              <a:rPr lang="en-US" sz="2200" dirty="0"/>
              <a:t>– Author e-mail</a:t>
            </a:r>
          </a:p>
          <a:p>
            <a:r>
              <a:rPr lang="en-US" sz="2200" b="1" dirty="0"/>
              <a:t>%ad </a:t>
            </a:r>
            <a:r>
              <a:rPr lang="en-US" sz="2200" dirty="0"/>
              <a:t>– Author date (format respects the –</a:t>
            </a:r>
            <a:r>
              <a:rPr lang="en-US" sz="2200" b="1" dirty="0"/>
              <a:t>date</a:t>
            </a:r>
            <a:r>
              <a:rPr lang="en-US" sz="2200" dirty="0"/>
              <a:t>=option)</a:t>
            </a:r>
          </a:p>
          <a:p>
            <a:r>
              <a:rPr lang="en-US" sz="2200" b="1" dirty="0"/>
              <a:t>%</a:t>
            </a:r>
            <a:r>
              <a:rPr lang="en-US" sz="2200" b="1" dirty="0" err="1"/>
              <a:t>ar</a:t>
            </a:r>
            <a:r>
              <a:rPr lang="en-US" sz="2200" b="1" dirty="0"/>
              <a:t> </a:t>
            </a:r>
            <a:r>
              <a:rPr lang="en-US" sz="2200" dirty="0"/>
              <a:t>– Author date, relative</a:t>
            </a:r>
          </a:p>
          <a:p>
            <a:r>
              <a:rPr lang="en-US" sz="2200" b="1" dirty="0"/>
              <a:t>%</a:t>
            </a:r>
            <a:r>
              <a:rPr lang="en-US" sz="2200" b="1" dirty="0" err="1"/>
              <a:t>cn</a:t>
            </a:r>
            <a:r>
              <a:rPr lang="en-US" sz="2200" b="1" dirty="0"/>
              <a:t> </a:t>
            </a:r>
            <a:r>
              <a:rPr lang="en-US" sz="2200" dirty="0"/>
              <a:t>– Committer name</a:t>
            </a:r>
          </a:p>
          <a:p>
            <a:r>
              <a:rPr lang="en-US" sz="2200" b="1" dirty="0"/>
              <a:t>%</a:t>
            </a:r>
            <a:r>
              <a:rPr lang="en-US" sz="2200" b="1" dirty="0" err="1"/>
              <a:t>ce</a:t>
            </a:r>
            <a:r>
              <a:rPr lang="en-US" sz="2200" b="1" dirty="0"/>
              <a:t> </a:t>
            </a:r>
            <a:r>
              <a:rPr lang="en-US" sz="2200" dirty="0"/>
              <a:t>– Committer email</a:t>
            </a:r>
          </a:p>
          <a:p>
            <a:r>
              <a:rPr lang="en-US" sz="2200" b="1" dirty="0"/>
              <a:t>%cd </a:t>
            </a:r>
            <a:r>
              <a:rPr lang="en-US" sz="2200" dirty="0"/>
              <a:t>– Committer date</a:t>
            </a:r>
          </a:p>
          <a:p>
            <a:r>
              <a:rPr lang="en-US" sz="2200" b="1" dirty="0"/>
              <a:t>%</a:t>
            </a:r>
            <a:r>
              <a:rPr lang="en-US" sz="2200" b="1" dirty="0" err="1"/>
              <a:t>cr</a:t>
            </a:r>
            <a:r>
              <a:rPr lang="en-US" sz="2200" b="1" dirty="0"/>
              <a:t> </a:t>
            </a:r>
            <a:r>
              <a:rPr lang="en-US" sz="2200" dirty="0"/>
              <a:t>– Committer date, relative</a:t>
            </a:r>
          </a:p>
          <a:p>
            <a:r>
              <a:rPr lang="en-US" sz="2200" b="1" dirty="0"/>
              <a:t>%s </a:t>
            </a:r>
            <a:r>
              <a:rPr lang="en-US" sz="2200" dirty="0"/>
              <a:t>– Subject</a:t>
            </a:r>
          </a:p>
        </p:txBody>
      </p:sp>
    </p:spTree>
    <p:extLst>
      <p:ext uri="{BB962C8B-B14F-4D97-AF65-F5344CB8AC3E}">
        <p14:creationId xmlns:p14="http://schemas.microsoft.com/office/powerpoint/2010/main" val="318319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Git &amp; GitHub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là</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gì</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 1/3</a:t>
            </a:r>
          </a:p>
        </p:txBody>
      </p:sp>
      <p:sp>
        <p:nvSpPr>
          <p:cNvPr id="3" name="Text Placeholder 7">
            <a:extLst>
              <a:ext uri="{FF2B5EF4-FFF2-40B4-BE49-F238E27FC236}">
                <a16:creationId xmlns:a16="http://schemas.microsoft.com/office/drawing/2014/main" id="{7B42ADFC-1C70-4F58-9A26-B16F225D87AC}"/>
              </a:ext>
            </a:extLst>
          </p:cNvPr>
          <p:cNvSpPr txBox="1">
            <a:spLocks/>
          </p:cNvSpPr>
          <p:nvPr/>
        </p:nvSpPr>
        <p:spPr>
          <a:xfrm>
            <a:off x="186431" y="727970"/>
            <a:ext cx="11780667" cy="5681144"/>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00000"/>
              </a:lnSpc>
              <a:buFont typeface="Wingdings" panose="05000000000000000000" pitchFamily="2" charset="2"/>
              <a:buChar char="v"/>
            </a:pPr>
            <a:r>
              <a:rPr lang="vi-VN" sz="2400" b="1" dirty="0">
                <a:latin typeface="Roboto" panose="02000000000000000000" pitchFamily="2" charset="0"/>
                <a:ea typeface="Roboto" panose="02000000000000000000" pitchFamily="2" charset="0"/>
              </a:rPr>
              <a:t>Gi</a:t>
            </a:r>
            <a:r>
              <a:rPr lang="vi-VN" sz="2400" dirty="0">
                <a:latin typeface="Roboto" panose="02000000000000000000" pitchFamily="2" charset="0"/>
                <a:ea typeface="Roboto" panose="02000000000000000000" pitchFamily="2" charset="0"/>
              </a:rPr>
              <a:t>t là tên gọi của một Hệ thống quản lý phiên bản phân tán (</a:t>
            </a:r>
            <a:r>
              <a:rPr lang="vi-VN" sz="2400" b="1" dirty="0">
                <a:latin typeface="Roboto" panose="02000000000000000000" pitchFamily="2" charset="0"/>
                <a:ea typeface="Roboto" panose="02000000000000000000" pitchFamily="2" charset="0"/>
              </a:rPr>
              <a:t>Distributed Version Control System – DVCS</a:t>
            </a:r>
            <a:r>
              <a:rPr lang="vi-VN" sz="2400" dirty="0">
                <a:latin typeface="Roboto" panose="02000000000000000000" pitchFamily="2" charset="0"/>
                <a:ea typeface="Roboto" panose="02000000000000000000" pitchFamily="2" charset="0"/>
              </a:rPr>
              <a:t>) phổ biến nhất hiện nay.</a:t>
            </a:r>
          </a:p>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Giúp máy tính có thể lưu trữ nhiều phiên bản khác nhau của một mã nguồn được nhân bản (clone) từ một kho chứa mã nguồn (repository), </a:t>
            </a:r>
          </a:p>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Mỗi thay đổi mã nguồn trên máy tính có </a:t>
            </a:r>
            <a:r>
              <a:rPr lang="vi-VN" sz="2400">
                <a:latin typeface="Roboto" panose="02000000000000000000" pitchFamily="2" charset="0"/>
                <a:ea typeface="Roboto" panose="02000000000000000000" pitchFamily="2" charset="0"/>
              </a:rPr>
              <a:t>thể </a:t>
            </a:r>
            <a:r>
              <a:rPr lang="en-US" sz="2400">
                <a:latin typeface="Roboto" panose="02000000000000000000" pitchFamily="2" charset="0"/>
                <a:ea typeface="Roboto" panose="02000000000000000000" pitchFamily="2" charset="0"/>
              </a:rPr>
              <a:t>đ</a:t>
            </a:r>
            <a:r>
              <a:rPr lang="vi-VN" sz="2400" smtClean="0">
                <a:latin typeface="Roboto" panose="02000000000000000000" pitchFamily="2" charset="0"/>
                <a:ea typeface="Roboto" panose="02000000000000000000" pitchFamily="2" charset="0"/>
              </a:rPr>
              <a:t>ược </a:t>
            </a:r>
            <a:r>
              <a:rPr lang="vi-VN" sz="2400" dirty="0">
                <a:latin typeface="Roboto" panose="02000000000000000000" pitchFamily="2" charset="0"/>
                <a:ea typeface="Roboto" panose="02000000000000000000" pitchFamily="2" charset="0"/>
              </a:rPr>
              <a:t>commit rồi đưa lên kho chứa mã nguồn (repository) của máy chủ</a:t>
            </a:r>
          </a:p>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Máy tính khác cũng có thể clone lại mã nguồn từ kho chứa hoặc clone lại một tập hợp các thay đổi mới nhất trên máy tính kia. </a:t>
            </a:r>
          </a:p>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Trong Git, thư mục làm việc trên máy tính gọi là Working Tree</a:t>
            </a:r>
            <a:endParaRPr lang="en-US" sz="2400" dirty="0">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r>
              <a:rPr lang="vi-VN" sz="2400" b="1" dirty="0">
                <a:latin typeface="Roboto" panose="02000000000000000000" pitchFamily="2" charset="0"/>
                <a:ea typeface="Roboto" panose="02000000000000000000" pitchFamily="2" charset="0"/>
              </a:rPr>
              <a:t>Github</a:t>
            </a:r>
            <a:r>
              <a:rPr lang="vi-VN" sz="2400" dirty="0">
                <a:latin typeface="Roboto" panose="02000000000000000000" pitchFamily="2" charset="0"/>
                <a:ea typeface="Roboto" panose="02000000000000000000" pitchFamily="2" charset="0"/>
              </a:rPr>
              <a:t> chính là một dịch vụ máy chủ repository công cộng, mỗi người có thể tạo tài khoản trên đó để tạo ra các kho chứa của riêng mình để có thể làm việc</a:t>
            </a:r>
            <a:endParaRPr lang="en-US" sz="2400" dirty="0">
              <a:latin typeface="Roboto" panose="02000000000000000000" pitchFamily="2" charset="0"/>
              <a:ea typeface="Roboto" panose="02000000000000000000" pitchFamily="2" charset="0"/>
            </a:endParaRP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3</a:t>
            </a:fld>
            <a:endParaRPr lang="en-US"/>
          </a:p>
        </p:txBody>
      </p:sp>
    </p:spTree>
    <p:extLst>
      <p:ext uri="{BB962C8B-B14F-4D97-AF65-F5344CB8AC3E}">
        <p14:creationId xmlns:p14="http://schemas.microsoft.com/office/powerpoint/2010/main" val="409827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662953" y="687141"/>
            <a:ext cx="7772400" cy="1470025"/>
          </a:xfrm>
        </p:spPr>
        <p:txBody>
          <a:bodyPr/>
          <a:lstStyle/>
          <a:p>
            <a:pPr algn="ctr">
              <a:defRPr/>
            </a:pPr>
            <a:r>
              <a:rPr lang="en-US"/>
              <a:t>HỎI ĐÁP</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438" y="2260601"/>
            <a:ext cx="3975100" cy="327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4" name="Footer Placeholder 3"/>
          <p:cNvSpPr>
            <a:spLocks noGrp="1"/>
          </p:cNvSpPr>
          <p:nvPr>
            <p:ph type="ftr" sz="quarter" idx="11"/>
          </p:nvPr>
        </p:nvSpPr>
        <p:spPr/>
        <p:txBody>
          <a:bodyPr/>
          <a:lstStyle/>
          <a:p>
            <a:r>
              <a:rPr lang="vi-VN" smtClean="0"/>
              <a:t>Bài 1 - Cài đặt và Sử dụng bằng dòng lệnh</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30</a:t>
            </a:fld>
            <a:endParaRPr lang="vi-VN"/>
          </a:p>
        </p:txBody>
      </p:sp>
    </p:spTree>
    <p:extLst>
      <p:ext uri="{BB962C8B-B14F-4D97-AF65-F5344CB8AC3E}">
        <p14:creationId xmlns:p14="http://schemas.microsoft.com/office/powerpoint/2010/main" val="105076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688" t="22343" r="2682" b="25428"/>
          <a:stretch/>
        </p:blipFill>
        <p:spPr>
          <a:xfrm>
            <a:off x="0" y="-2"/>
            <a:ext cx="12238039" cy="3924301"/>
          </a:xfrm>
          <a:prstGeom prst="rect">
            <a:avLst/>
          </a:prstGeom>
        </p:spPr>
      </p:pic>
      <p:sp>
        <p:nvSpPr>
          <p:cNvPr id="17" name="TextBox 16">
            <a:extLst>
              <a:ext uri="{FF2B5EF4-FFF2-40B4-BE49-F238E27FC236}">
                <a16:creationId xmlns:a16="http://schemas.microsoft.com/office/drawing/2014/main" id="{301DAAA9-0579-4BCE-AD5C-42ECEE80825A}"/>
              </a:ext>
            </a:extLst>
          </p:cNvPr>
          <p:cNvSpPr txBox="1"/>
          <p:nvPr/>
        </p:nvSpPr>
        <p:spPr>
          <a:xfrm>
            <a:off x="412376" y="4133675"/>
            <a:ext cx="11386111" cy="1477328"/>
          </a:xfrm>
          <a:prstGeom prst="rect">
            <a:avLst/>
          </a:prstGeom>
          <a:noFill/>
          <a:effectLst/>
        </p:spPr>
        <p:txBody>
          <a:bodyPr wrap="square" rtlCol="0">
            <a:spAutoFit/>
          </a:bodyPr>
          <a:lstStyle/>
          <a:p>
            <a:pPr algn="ctr">
              <a:lnSpc>
                <a:spcPct val="150000"/>
              </a:lnSpc>
              <a:defRPr/>
            </a:pPr>
            <a:r>
              <a:rPr lang="en-US" sz="6000" b="1">
                <a:solidFill>
                  <a:srgbClr val="7030A0"/>
                </a:solidFill>
                <a:latin typeface="UTM Avo" panose="02040603050506020204" pitchFamily="18" charset="0"/>
              </a:rPr>
              <a:t>TRẢI NGHIỆM THỰC HÀNH</a:t>
            </a:r>
            <a:endParaRPr lang="en-US" sz="6000" b="1" dirty="0">
              <a:solidFill>
                <a:srgbClr val="7030A0"/>
              </a:solidFill>
              <a:latin typeface="UTM Avo" panose="02040603050506020204" pitchFamily="18" charset="0"/>
            </a:endParaRPr>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Footer Placeholder 1"/>
          <p:cNvSpPr>
            <a:spLocks noGrp="1"/>
          </p:cNvSpPr>
          <p:nvPr>
            <p:ph type="ftr" sz="quarter" idx="11"/>
          </p:nvPr>
        </p:nvSpPr>
        <p:spPr/>
        <p:txBody>
          <a:bodyPr/>
          <a:lstStyle/>
          <a:p>
            <a:r>
              <a:rPr lang="vi-VN" smtClean="0">
                <a:solidFill>
                  <a:prstClr val="black">
                    <a:tint val="75000"/>
                  </a:prstClr>
                </a:solidFill>
              </a:rPr>
              <a:t>Bài 1 - Cài đặt và Sử dụng bằng dòng lệnh</a:t>
            </a:r>
            <a:endParaRPr lang="en-US">
              <a:solidFill>
                <a:prstClr val="black">
                  <a:tint val="75000"/>
                </a:prstClr>
              </a:solidFill>
            </a:endParaRPr>
          </a:p>
        </p:txBody>
      </p:sp>
      <p:sp>
        <p:nvSpPr>
          <p:cNvPr id="3" name="Slide Number Placeholder 2"/>
          <p:cNvSpPr>
            <a:spLocks noGrp="1"/>
          </p:cNvSpPr>
          <p:nvPr>
            <p:ph type="sldNum" sz="quarter" idx="12"/>
          </p:nvPr>
        </p:nvSpPr>
        <p:spPr/>
        <p:txBody>
          <a:bodyPr/>
          <a:lstStyle/>
          <a:p>
            <a:fld id="{25804AFE-2503-429A-9F6C-BDE447D71329}"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830406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1DAAA9-0579-4BCE-AD5C-42ECEE80825A}"/>
              </a:ext>
            </a:extLst>
          </p:cNvPr>
          <p:cNvSpPr txBox="1"/>
          <p:nvPr/>
        </p:nvSpPr>
        <p:spPr>
          <a:xfrm>
            <a:off x="4275164" y="1776956"/>
            <a:ext cx="7055357" cy="795346"/>
          </a:xfrm>
          <a:prstGeom prst="rect">
            <a:avLst/>
          </a:prstGeom>
          <a:noFill/>
          <a:effectLst/>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vi-VN" sz="3500" b="1" dirty="0">
                <a:ln>
                  <a:solidFill>
                    <a:schemeClr val="bg1"/>
                  </a:solidFill>
                </a:ln>
                <a:solidFill>
                  <a:srgbClr val="600477"/>
                </a:solidFill>
                <a:latin typeface="UTM Avo" panose="02040603050506020204" pitchFamily="18" charset="0"/>
              </a:rPr>
              <a:t>TRÂN TRỌNG CẢM ƠN!</a:t>
            </a:r>
            <a:endParaRPr lang="en-US" sz="3500" b="1" dirty="0">
              <a:ln>
                <a:solidFill>
                  <a:schemeClr val="bg1"/>
                </a:solidFill>
              </a:ln>
              <a:solidFill>
                <a:srgbClr val="600477"/>
              </a:solidFill>
              <a:latin typeface="UTM Avo" panose="020406030505060202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871" y="675061"/>
            <a:ext cx="3777949" cy="467543"/>
          </a:xfrm>
          <a:prstGeom prst="rect">
            <a:avLst/>
          </a:prstGeom>
        </p:spPr>
      </p:pic>
      <p:sp>
        <p:nvSpPr>
          <p:cNvPr id="10" name="Google Shape;4741;p464"/>
          <p:cNvSpPr txBox="1">
            <a:spLocks/>
          </p:cNvSpPr>
          <p:nvPr/>
        </p:nvSpPr>
        <p:spPr>
          <a:xfrm>
            <a:off x="5772553" y="2929613"/>
            <a:ext cx="5991075" cy="401347"/>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rPr>
              <a:t>238 </a:t>
            </a:r>
            <a:r>
              <a:rPr lang="en-US" sz="1800" b="1" dirty="0" err="1">
                <a:latin typeface="Roboto"/>
              </a:rPr>
              <a:t>Hoàng</a:t>
            </a:r>
            <a:r>
              <a:rPr lang="en-US" sz="1800" b="1" dirty="0">
                <a:latin typeface="Roboto"/>
              </a:rPr>
              <a:t> </a:t>
            </a:r>
            <a:r>
              <a:rPr lang="en-US" sz="1800" b="1" dirty="0" err="1">
                <a:latin typeface="Roboto"/>
              </a:rPr>
              <a:t>Quốc</a:t>
            </a:r>
            <a:r>
              <a:rPr lang="en-US" sz="1800" b="1" dirty="0">
                <a:latin typeface="Roboto"/>
              </a:rPr>
              <a:t> </a:t>
            </a:r>
            <a:r>
              <a:rPr lang="en-US" sz="1800" b="1" dirty="0" err="1">
                <a:latin typeface="Roboto"/>
              </a:rPr>
              <a:t>Việt</a:t>
            </a:r>
            <a:r>
              <a:rPr lang="en-US" sz="1800" b="1" dirty="0">
                <a:latin typeface="Roboto"/>
              </a:rPr>
              <a:t>, </a:t>
            </a:r>
            <a:r>
              <a:rPr lang="en-US" sz="1800" b="1" dirty="0" err="1">
                <a:latin typeface="Roboto"/>
              </a:rPr>
              <a:t>Bắc</a:t>
            </a:r>
            <a:r>
              <a:rPr lang="en-US" sz="1800" b="1" dirty="0">
                <a:latin typeface="Roboto"/>
              </a:rPr>
              <a:t> </a:t>
            </a:r>
            <a:r>
              <a:rPr lang="en-US" sz="1800" b="1" dirty="0" err="1">
                <a:latin typeface="Roboto"/>
              </a:rPr>
              <a:t>Từ</a:t>
            </a:r>
            <a:r>
              <a:rPr lang="en-US" sz="1800" b="1" dirty="0">
                <a:latin typeface="Roboto"/>
              </a:rPr>
              <a:t> </a:t>
            </a:r>
            <a:r>
              <a:rPr lang="en-US" sz="1800" b="1" dirty="0" err="1">
                <a:latin typeface="Roboto"/>
              </a:rPr>
              <a:t>Liêm</a:t>
            </a:r>
            <a:r>
              <a:rPr lang="en-US" sz="1800" b="1" dirty="0">
                <a:latin typeface="Roboto"/>
              </a:rPr>
              <a:t>, </a:t>
            </a:r>
            <a:r>
              <a:rPr lang="en-US" sz="1800" b="1" dirty="0" err="1">
                <a:latin typeface="Roboto"/>
              </a:rPr>
              <a:t>Hà</a:t>
            </a:r>
            <a:r>
              <a:rPr lang="en-US" sz="1800" b="1" dirty="0">
                <a:latin typeface="Roboto"/>
              </a:rPr>
              <a:t> </a:t>
            </a:r>
            <a:r>
              <a:rPr lang="en-US" sz="1800" b="1" dirty="0" err="1">
                <a:latin typeface="Roboto"/>
              </a:rPr>
              <a:t>Nội</a:t>
            </a:r>
            <a:endParaRPr lang="vi-VN" sz="1800" b="1" dirty="0">
              <a:latin typeface="Roboto"/>
            </a:endParaRPr>
          </a:p>
        </p:txBody>
      </p:sp>
      <p:sp>
        <p:nvSpPr>
          <p:cNvPr id="11" name="Google Shape;4742;p464"/>
          <p:cNvSpPr txBox="1">
            <a:spLocks/>
          </p:cNvSpPr>
          <p:nvPr/>
        </p:nvSpPr>
        <p:spPr>
          <a:xfrm>
            <a:off x="5772553" y="3520137"/>
            <a:ext cx="3695206"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rPr>
              <a:t>0968.27.6996</a:t>
            </a:r>
          </a:p>
        </p:txBody>
      </p:sp>
      <p:sp>
        <p:nvSpPr>
          <p:cNvPr id="12" name="Google Shape;4743;p464"/>
          <p:cNvSpPr txBox="1">
            <a:spLocks/>
          </p:cNvSpPr>
          <p:nvPr/>
        </p:nvSpPr>
        <p:spPr>
          <a:xfrm>
            <a:off x="5772553" y="4166421"/>
            <a:ext cx="4863925"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hlinkClick r:id="rId3"/>
              </a:rPr>
              <a:t>tuyensinh@bachkhoa-aptech.edu.vn</a:t>
            </a:r>
            <a:endParaRPr lang="en-US" sz="1800" b="1" dirty="0">
              <a:latin typeface="Roboto"/>
            </a:endParaRPr>
          </a:p>
        </p:txBody>
      </p:sp>
      <p:pic>
        <p:nvPicPr>
          <p:cNvPr id="13" name="Google Shape;4745;p464" descr="Receiver"/>
          <p:cNvPicPr preferRelativeResize="0">
            <a:picLocks/>
          </p:cNvPicPr>
          <p:nvPr/>
        </p:nvPicPr>
        <p:blipFill rotWithShape="1">
          <a:blip r:embed="rId4">
            <a:alphaModFix/>
            <a:biLevel thresh="50000"/>
          </a:blip>
          <a:srcRect/>
          <a:stretch/>
        </p:blipFill>
        <p:spPr>
          <a:xfrm>
            <a:off x="5104559" y="3423731"/>
            <a:ext cx="469813" cy="469812"/>
          </a:xfrm>
          <a:prstGeom prst="ellipse">
            <a:avLst/>
          </a:prstGeom>
          <a:noFill/>
          <a:ln>
            <a:noFill/>
          </a:ln>
        </p:spPr>
      </p:pic>
      <p:pic>
        <p:nvPicPr>
          <p:cNvPr id="14" name="Google Shape;4746;p464" descr="Envelope"/>
          <p:cNvPicPr preferRelativeResize="0">
            <a:picLocks/>
          </p:cNvPicPr>
          <p:nvPr/>
        </p:nvPicPr>
        <p:blipFill rotWithShape="1">
          <a:blip r:embed="rId5">
            <a:alphaModFix/>
            <a:biLevel thresh="50000"/>
          </a:blip>
          <a:srcRect/>
          <a:stretch/>
        </p:blipFill>
        <p:spPr>
          <a:xfrm>
            <a:off x="5104559" y="4070014"/>
            <a:ext cx="469813" cy="469812"/>
          </a:xfrm>
          <a:prstGeom prst="ellipse">
            <a:avLst/>
          </a:prstGeom>
          <a:noFill/>
          <a:ln>
            <a:noFill/>
          </a:ln>
        </p:spPr>
      </p:pic>
      <p:pic>
        <p:nvPicPr>
          <p:cNvPr id="15" name="Google Shape;4748;p464" descr="User"/>
          <p:cNvPicPr preferRelativeResize="0">
            <a:picLocks/>
          </p:cNvPicPr>
          <p:nvPr/>
        </p:nvPicPr>
        <p:blipFill rotWithShape="1">
          <a:blip r:embed="rId6">
            <a:alphaModFix/>
            <a:biLevel thresh="50000"/>
          </a:blip>
          <a:srcRect/>
          <a:stretch/>
        </p:blipFill>
        <p:spPr>
          <a:xfrm>
            <a:off x="5104559" y="2833206"/>
            <a:ext cx="469813" cy="469812"/>
          </a:xfrm>
          <a:prstGeom prst="ellipse">
            <a:avLst/>
          </a:prstGeom>
          <a:noFill/>
          <a:ln>
            <a:noFill/>
          </a:ln>
        </p:spPr>
      </p:pic>
      <p:cxnSp>
        <p:nvCxnSpPr>
          <p:cNvPr id="16" name="Google Shape;4749;p464" descr="decorative element"/>
          <p:cNvCxnSpPr/>
          <p:nvPr/>
        </p:nvCxnSpPr>
        <p:spPr>
          <a:xfrm>
            <a:off x="5170080" y="3303018"/>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7" name="Google Shape;4750;p464" descr="decorative element"/>
          <p:cNvCxnSpPr/>
          <p:nvPr/>
        </p:nvCxnSpPr>
        <p:spPr>
          <a:xfrm>
            <a:off x="5170080" y="3902174"/>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8" name="Google Shape;4751;p464" descr="decorative element"/>
          <p:cNvCxnSpPr/>
          <p:nvPr/>
        </p:nvCxnSpPr>
        <p:spPr>
          <a:xfrm>
            <a:off x="5170080" y="4651474"/>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9" name="Google Shape;4751;p464" descr="decorative element"/>
          <p:cNvCxnSpPr/>
          <p:nvPr/>
        </p:nvCxnSpPr>
        <p:spPr>
          <a:xfrm>
            <a:off x="5170080" y="5302637"/>
            <a:ext cx="4297680" cy="0"/>
          </a:xfrm>
          <a:prstGeom prst="straightConnector1">
            <a:avLst/>
          </a:prstGeom>
          <a:noFill/>
          <a:ln w="9525" cap="flat" cmpd="sng">
            <a:solidFill>
              <a:srgbClr val="7030A0"/>
            </a:solidFill>
            <a:prstDash val="dash"/>
            <a:miter lim="800000"/>
            <a:headEnd type="none" w="sm" len="sm"/>
            <a:tailEnd type="none" w="sm" len="sm"/>
          </a:ln>
        </p:spPr>
      </p:cxnSp>
      <p:sp>
        <p:nvSpPr>
          <p:cNvPr id="20" name="Google Shape;4743;p464"/>
          <p:cNvSpPr txBox="1">
            <a:spLocks/>
          </p:cNvSpPr>
          <p:nvPr/>
        </p:nvSpPr>
        <p:spPr>
          <a:xfrm>
            <a:off x="5772553" y="4845294"/>
            <a:ext cx="4863925"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hlinkClick r:id="rId3"/>
              </a:rPr>
              <a:t>www.bachkhoa-aptech.edu.vn</a:t>
            </a:r>
            <a:endParaRPr lang="en-US" sz="1800" b="1" dirty="0">
              <a:latin typeface="Roboto"/>
            </a:endParaRPr>
          </a:p>
        </p:txBody>
      </p:sp>
      <p:pic>
        <p:nvPicPr>
          <p:cNvPr id="7170" name="Picture 2" descr="Káº¿t quáº£ hÃ¬nh áº£nh cho world icon PNG"/>
          <p:cNvPicPr>
            <a:picLocks noChangeAspect="1" noChangeArrowheads="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137321" y="4771421"/>
            <a:ext cx="424744" cy="42474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01DAAA9-0579-4BCE-AD5C-42ECEE80825A}"/>
              </a:ext>
            </a:extLst>
          </p:cNvPr>
          <p:cNvSpPr txBox="1"/>
          <p:nvPr/>
        </p:nvSpPr>
        <p:spPr>
          <a:xfrm>
            <a:off x="4823737" y="701033"/>
            <a:ext cx="7128577" cy="393634"/>
          </a:xfrm>
          <a:prstGeom prst="rect">
            <a:avLst/>
          </a:prstGeom>
          <a:noFill/>
          <a:effectLst/>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500" b="1" dirty="0">
                <a:latin typeface="UTM Avo" panose="02040603050506020204" pitchFamily="18" charset="0"/>
              </a:rPr>
              <a:t>HỆ THỐNG ĐÀO TẠO CNTT QUỐC TẾ BACHKHOA - APTECH</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496" y="1878372"/>
            <a:ext cx="3744411" cy="3735097"/>
          </a:xfrm>
          <a:prstGeom prst="rect">
            <a:avLst/>
          </a:prstGeom>
        </p:spPr>
      </p:pic>
      <p:sp>
        <p:nvSpPr>
          <p:cNvPr id="3" name="Footer Placeholder 2"/>
          <p:cNvSpPr>
            <a:spLocks noGrp="1"/>
          </p:cNvSpPr>
          <p:nvPr>
            <p:ph type="ftr" sz="quarter" idx="11"/>
          </p:nvPr>
        </p:nvSpPr>
        <p:spPr/>
        <p:txBody>
          <a:bodyPr/>
          <a:lstStyle/>
          <a:p>
            <a:r>
              <a:rPr lang="vi-VN" smtClean="0"/>
              <a:t>Bài 1 - Cài đặt và Sử dụng bằng dòng lệnh</a:t>
            </a:r>
            <a:endParaRPr lang="vi-VN" dirty="0"/>
          </a:p>
        </p:txBody>
      </p:sp>
      <p:sp>
        <p:nvSpPr>
          <p:cNvPr id="5" name="Slide Number Placeholder 4"/>
          <p:cNvSpPr>
            <a:spLocks noGrp="1"/>
          </p:cNvSpPr>
          <p:nvPr>
            <p:ph type="sldNum" sz="quarter" idx="12"/>
          </p:nvPr>
        </p:nvSpPr>
        <p:spPr/>
        <p:txBody>
          <a:bodyPr/>
          <a:lstStyle/>
          <a:p>
            <a:fld id="{201540FA-0942-482B-9F37-EA3921DFDA04}" type="slidenum">
              <a:rPr lang="vi-VN" smtClean="0"/>
              <a:t>32</a:t>
            </a:fld>
            <a:endParaRPr lang="vi-VN"/>
          </a:p>
        </p:txBody>
      </p:sp>
    </p:spTree>
    <p:extLst>
      <p:ext uri="{BB962C8B-B14F-4D97-AF65-F5344CB8AC3E}">
        <p14:creationId xmlns:p14="http://schemas.microsoft.com/office/powerpoint/2010/main" val="128784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Git &amp; GitHub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là</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gì</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 2/3</a:t>
            </a:r>
          </a:p>
        </p:txBody>
      </p:sp>
      <p:sp>
        <p:nvSpPr>
          <p:cNvPr id="3" name="Text Placeholder 7">
            <a:extLst>
              <a:ext uri="{FF2B5EF4-FFF2-40B4-BE49-F238E27FC236}">
                <a16:creationId xmlns:a16="http://schemas.microsoft.com/office/drawing/2014/main" id="{7B42ADFC-1C70-4F58-9A26-B16F225D87AC}"/>
              </a:ext>
            </a:extLst>
          </p:cNvPr>
          <p:cNvSpPr txBox="1">
            <a:spLocks/>
          </p:cNvSpPr>
          <p:nvPr/>
        </p:nvSpPr>
        <p:spPr>
          <a:xfrm>
            <a:off x="186431" y="548539"/>
            <a:ext cx="11780667" cy="5860575"/>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00000"/>
              </a:lnSpc>
              <a:buFont typeface="Wingdings" panose="05000000000000000000" pitchFamily="2" charset="2"/>
              <a:buChar char="v"/>
            </a:pPr>
            <a:endParaRPr lang="en-US" sz="2400" dirty="0">
              <a:latin typeface="Roboto" panose="02000000000000000000" pitchFamily="2" charset="0"/>
              <a:ea typeface="Roboto" panose="02000000000000000000" pitchFamily="2" charset="0"/>
            </a:endParaRPr>
          </a:p>
        </p:txBody>
      </p:sp>
      <p:sp>
        <p:nvSpPr>
          <p:cNvPr id="8" name="Content Placeholder 7">
            <a:extLst>
              <a:ext uri="{FF2B5EF4-FFF2-40B4-BE49-F238E27FC236}">
                <a16:creationId xmlns:a16="http://schemas.microsoft.com/office/drawing/2014/main" id="{80802C35-18CB-40C0-8345-039048AF87CE}"/>
              </a:ext>
            </a:extLst>
          </p:cNvPr>
          <p:cNvSpPr>
            <a:spLocks noGrp="1"/>
          </p:cNvSpPr>
          <p:nvPr>
            <p:ph idx="1"/>
          </p:nvPr>
        </p:nvSpPr>
        <p:spPr/>
        <p:txBody>
          <a:bodyPr/>
          <a:lstStyle/>
          <a:p>
            <a:r>
              <a:rPr lang="en-US" b="1" dirty="0"/>
              <a:t>Distributed Version Control System – DVCS</a:t>
            </a: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4</a:t>
            </a:fld>
            <a:endParaRPr lang="en-US"/>
          </a:p>
        </p:txBody>
      </p:sp>
      <p:pic>
        <p:nvPicPr>
          <p:cNvPr id="4" name="Picture 3">
            <a:extLst>
              <a:ext uri="{FF2B5EF4-FFF2-40B4-BE49-F238E27FC236}">
                <a16:creationId xmlns:a16="http://schemas.microsoft.com/office/drawing/2014/main" id="{DD99ACE4-510D-4354-B00D-5FBF60B96E8F}"/>
              </a:ext>
            </a:extLst>
          </p:cNvPr>
          <p:cNvPicPr>
            <a:picLocks noChangeAspect="1"/>
          </p:cNvPicPr>
          <p:nvPr/>
        </p:nvPicPr>
        <p:blipFill>
          <a:blip r:embed="rId2"/>
          <a:stretch>
            <a:fillRect/>
          </a:stretch>
        </p:blipFill>
        <p:spPr>
          <a:xfrm>
            <a:off x="891089" y="1401756"/>
            <a:ext cx="10409822" cy="4907705"/>
          </a:xfrm>
          <a:prstGeom prst="rect">
            <a:avLst/>
          </a:prstGeom>
        </p:spPr>
      </p:pic>
    </p:spTree>
    <p:extLst>
      <p:ext uri="{BB962C8B-B14F-4D97-AF65-F5344CB8AC3E}">
        <p14:creationId xmlns:p14="http://schemas.microsoft.com/office/powerpoint/2010/main" val="13566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Git &amp; GitHub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là</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gì</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 3/3</a:t>
            </a: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5</a:t>
            </a:fld>
            <a:endParaRPr lang="en-US"/>
          </a:p>
        </p:txBody>
      </p:sp>
      <p:pic>
        <p:nvPicPr>
          <p:cNvPr id="4" name="Picture 3">
            <a:extLst>
              <a:ext uri="{FF2B5EF4-FFF2-40B4-BE49-F238E27FC236}">
                <a16:creationId xmlns:a16="http://schemas.microsoft.com/office/drawing/2014/main" id="{A02A082F-2F8E-48E3-933E-5BD3E6716ECA}"/>
              </a:ext>
            </a:extLst>
          </p:cNvPr>
          <p:cNvPicPr>
            <a:picLocks noChangeAspect="1"/>
          </p:cNvPicPr>
          <p:nvPr/>
        </p:nvPicPr>
        <p:blipFill>
          <a:blip r:embed="rId2"/>
          <a:stretch>
            <a:fillRect/>
          </a:stretch>
        </p:blipFill>
        <p:spPr>
          <a:xfrm>
            <a:off x="914554" y="683514"/>
            <a:ext cx="10362892" cy="5615646"/>
          </a:xfrm>
          <a:prstGeom prst="rect">
            <a:avLst/>
          </a:prstGeom>
        </p:spPr>
      </p:pic>
    </p:spTree>
    <p:extLst>
      <p:ext uri="{BB962C8B-B14F-4D97-AF65-F5344CB8AC3E}">
        <p14:creationId xmlns:p14="http://schemas.microsoft.com/office/powerpoint/2010/main" val="145801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Tại</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sao</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nên</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sử</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dụng</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Git</a:t>
            </a:r>
          </a:p>
        </p:txBody>
      </p:sp>
      <p:sp>
        <p:nvSpPr>
          <p:cNvPr id="3" name="Text Placeholder 7">
            <a:extLst>
              <a:ext uri="{FF2B5EF4-FFF2-40B4-BE49-F238E27FC236}">
                <a16:creationId xmlns:a16="http://schemas.microsoft.com/office/drawing/2014/main" id="{7B42ADFC-1C70-4F58-9A26-B16F225D87AC}"/>
              </a:ext>
            </a:extLst>
          </p:cNvPr>
          <p:cNvSpPr txBox="1">
            <a:spLocks/>
          </p:cNvSpPr>
          <p:nvPr/>
        </p:nvSpPr>
        <p:spPr>
          <a:xfrm>
            <a:off x="186431" y="656948"/>
            <a:ext cx="11780667" cy="53553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Git khi lưu trữ mã nguồn miến phí.</a:t>
            </a:r>
          </a:p>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Git dễ sử dụng, an toàn và nhanh chóng.</a:t>
            </a:r>
          </a:p>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Dễ dảng quản lý, chia sẻ mã nguồn theo các phiên bản</a:t>
            </a:r>
          </a:p>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Xem lại lịch sử cập nhật các </a:t>
            </a:r>
            <a:r>
              <a:rPr lang="vi-VN" sz="2400" dirty="0" smtClean="0">
                <a:latin typeface="Roboto" panose="02000000000000000000" pitchFamily="2" charset="0"/>
                <a:ea typeface="Roboto" panose="02000000000000000000" pitchFamily="2" charset="0"/>
              </a:rPr>
              <a:t>phi</a:t>
            </a:r>
            <a:r>
              <a:rPr lang="en-US" sz="2400" dirty="0">
                <a:latin typeface="Roboto" panose="02000000000000000000" pitchFamily="2" charset="0"/>
                <a:ea typeface="Roboto" panose="02000000000000000000" pitchFamily="2" charset="0"/>
              </a:rPr>
              <a:t>ê</a:t>
            </a:r>
            <a:r>
              <a:rPr lang="vi-VN" sz="2400" dirty="0" smtClean="0">
                <a:latin typeface="Roboto" panose="02000000000000000000" pitchFamily="2" charset="0"/>
                <a:ea typeface="Roboto" panose="02000000000000000000" pitchFamily="2" charset="0"/>
              </a:rPr>
              <a:t>n </a:t>
            </a:r>
            <a:r>
              <a:rPr lang="vi-VN" sz="2400" dirty="0">
                <a:latin typeface="Roboto" panose="02000000000000000000" pitchFamily="2" charset="0"/>
                <a:ea typeface="Roboto" panose="02000000000000000000" pitchFamily="2" charset="0"/>
              </a:rPr>
              <a:t>bản</a:t>
            </a:r>
            <a:r>
              <a:rPr lang="en-US" sz="2400" dirty="0">
                <a:latin typeface="Roboto" panose="02000000000000000000" pitchFamily="2" charset="0"/>
                <a:ea typeface="Roboto" panose="02000000000000000000" pitchFamily="2" charset="0"/>
              </a:rPr>
              <a:t> </a:t>
            </a:r>
            <a:r>
              <a:rPr lang="en-US" sz="2400" smtClean="0">
                <a:latin typeface="Roboto" panose="02000000000000000000" pitchFamily="2" charset="0"/>
                <a:ea typeface="Roboto" panose="02000000000000000000" pitchFamily="2" charset="0"/>
              </a:rPr>
              <a:t>dễ</a:t>
            </a:r>
            <a:r>
              <a:rPr lang="en-US" sz="2400" dirty="0" smtClean="0">
                <a:latin typeface="Roboto" panose="02000000000000000000" pitchFamily="2" charset="0"/>
                <a:ea typeface="Roboto" panose="02000000000000000000" pitchFamily="2" charset="0"/>
              </a:rPr>
              <a:t> </a:t>
            </a:r>
            <a:r>
              <a:rPr lang="en-US" sz="2400" dirty="0" err="1">
                <a:latin typeface="Roboto" panose="02000000000000000000" pitchFamily="2" charset="0"/>
                <a:ea typeface="Roboto" panose="02000000000000000000" pitchFamily="2" charset="0"/>
              </a:rPr>
              <a:t>dàng</a:t>
            </a:r>
            <a:endParaRPr lang="vi-VN" sz="2400" dirty="0">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Giúp quy trình làm việc code theo nhóm đơn giản hơn bằng việc kết hợp các phân nhánh (branch).</a:t>
            </a:r>
          </a:p>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Có thể làm việc ở bất cứ đâu vì chỉ cần clone mã nguồn từ kho chứa</a:t>
            </a:r>
          </a:p>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Dễ dàng trong việc deployment sản phẩm</a:t>
            </a:r>
          </a:p>
          <a:p>
            <a:pPr algn="just">
              <a:lnSpc>
                <a:spcPct val="100000"/>
              </a:lnSpc>
              <a:buFont typeface="Wingdings" panose="05000000000000000000" pitchFamily="2" charset="2"/>
              <a:buChar char="v"/>
            </a:pPr>
            <a:r>
              <a:rPr lang="vi-VN" sz="2400" dirty="0">
                <a:latin typeface="Roboto" panose="02000000000000000000" pitchFamily="2" charset="0"/>
                <a:ea typeface="Roboto" panose="02000000000000000000" pitchFamily="2" charset="0"/>
              </a:rPr>
              <a:t>Trên github còn cung cấp các chức năng </a:t>
            </a:r>
            <a:r>
              <a:rPr lang="vi-VN" sz="2400" b="1" dirty="0">
                <a:latin typeface="Roboto" panose="02000000000000000000" pitchFamily="2" charset="0"/>
                <a:ea typeface="Roboto" panose="02000000000000000000" pitchFamily="2" charset="0"/>
              </a:rPr>
              <a:t>issues</a:t>
            </a:r>
            <a:r>
              <a:rPr lang="vi-VN" sz="2400" dirty="0">
                <a:latin typeface="Roboto" panose="02000000000000000000" pitchFamily="2" charset="0"/>
                <a:ea typeface="Roboto" panose="02000000000000000000" pitchFamily="2" charset="0"/>
              </a:rPr>
              <a:t> cho phép comment, trao đổi, đóng góp...</a:t>
            </a:r>
            <a:endParaRPr lang="en-US" sz="2400" dirty="0">
              <a:latin typeface="Roboto" panose="02000000000000000000" pitchFamily="2" charset="0"/>
              <a:ea typeface="Roboto" panose="02000000000000000000" pitchFamily="2" charset="0"/>
            </a:endParaRP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6</a:t>
            </a:fld>
            <a:endParaRPr lang="en-US"/>
          </a:p>
        </p:txBody>
      </p:sp>
    </p:spTree>
    <p:extLst>
      <p:ext uri="{BB962C8B-B14F-4D97-AF65-F5344CB8AC3E}">
        <p14:creationId xmlns:p14="http://schemas.microsoft.com/office/powerpoint/2010/main" val="61515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Các</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cài</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đặt</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và</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thiết</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lập</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ban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đầu</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1/2</a:t>
            </a:r>
          </a:p>
        </p:txBody>
      </p:sp>
      <p:sp>
        <p:nvSpPr>
          <p:cNvPr id="3" name="Text Placeholder 7">
            <a:extLst>
              <a:ext uri="{FF2B5EF4-FFF2-40B4-BE49-F238E27FC236}">
                <a16:creationId xmlns:a16="http://schemas.microsoft.com/office/drawing/2014/main" id="{7B42ADFC-1C70-4F58-9A26-B16F225D87AC}"/>
              </a:ext>
            </a:extLst>
          </p:cNvPr>
          <p:cNvSpPr txBox="1">
            <a:spLocks/>
          </p:cNvSpPr>
          <p:nvPr/>
        </p:nvSpPr>
        <p:spPr>
          <a:xfrm>
            <a:off x="186431" y="656948"/>
            <a:ext cx="11780667" cy="98542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just">
              <a:lnSpc>
                <a:spcPct val="100000"/>
              </a:lnSpc>
              <a:buNone/>
            </a:pPr>
            <a:r>
              <a:rPr lang="en-US" sz="2400" b="1" dirty="0" err="1">
                <a:latin typeface="Roboto" panose="02000000000000000000" pitchFamily="2" charset="0"/>
                <a:ea typeface="Roboto" panose="02000000000000000000" pitchFamily="2" charset="0"/>
              </a:rPr>
              <a:t>Hướng</a:t>
            </a:r>
            <a:r>
              <a:rPr lang="en-US" sz="2400" b="1" dirty="0">
                <a:latin typeface="Roboto" panose="02000000000000000000" pitchFamily="2" charset="0"/>
                <a:ea typeface="Roboto" panose="02000000000000000000" pitchFamily="2" charset="0"/>
              </a:rPr>
              <a:t> </a:t>
            </a:r>
            <a:r>
              <a:rPr lang="en-US" sz="2400" b="1" dirty="0" err="1">
                <a:latin typeface="Roboto" panose="02000000000000000000" pitchFamily="2" charset="0"/>
                <a:ea typeface="Roboto" panose="02000000000000000000" pitchFamily="2" charset="0"/>
              </a:rPr>
              <a:t>dẫn</a:t>
            </a:r>
            <a:r>
              <a:rPr lang="en-US" sz="2400" b="1" dirty="0">
                <a:latin typeface="Roboto" panose="02000000000000000000" pitchFamily="2" charset="0"/>
                <a:ea typeface="Roboto" panose="02000000000000000000" pitchFamily="2" charset="0"/>
              </a:rPr>
              <a:t> </a:t>
            </a:r>
            <a:r>
              <a:rPr lang="en-US" sz="2400" b="1" dirty="0" err="1">
                <a:latin typeface="Roboto" panose="02000000000000000000" pitchFamily="2" charset="0"/>
                <a:ea typeface="Roboto" panose="02000000000000000000" pitchFamily="2" charset="0"/>
              </a:rPr>
              <a:t>này</a:t>
            </a:r>
            <a:r>
              <a:rPr lang="en-US" sz="2400" b="1" dirty="0">
                <a:latin typeface="Roboto" panose="02000000000000000000" pitchFamily="2" charset="0"/>
                <a:ea typeface="Roboto" panose="02000000000000000000" pitchFamily="2" charset="0"/>
              </a:rPr>
              <a:t> </a:t>
            </a:r>
            <a:r>
              <a:rPr lang="en-US" sz="2400" b="1" dirty="0" err="1">
                <a:latin typeface="Roboto" panose="02000000000000000000" pitchFamily="2" charset="0"/>
                <a:ea typeface="Roboto" panose="02000000000000000000" pitchFamily="2" charset="0"/>
              </a:rPr>
              <a:t>cài</a:t>
            </a:r>
            <a:r>
              <a:rPr lang="en-US" sz="2400" b="1" dirty="0">
                <a:latin typeface="Roboto" panose="02000000000000000000" pitchFamily="2" charset="0"/>
                <a:ea typeface="Roboto" panose="02000000000000000000" pitchFamily="2" charset="0"/>
              </a:rPr>
              <a:t> </a:t>
            </a:r>
            <a:r>
              <a:rPr lang="en-US" sz="2400" b="1" dirty="0" err="1">
                <a:latin typeface="Roboto" panose="02000000000000000000" pitchFamily="2" charset="0"/>
                <a:ea typeface="Roboto" panose="02000000000000000000" pitchFamily="2" charset="0"/>
              </a:rPr>
              <a:t>đặt</a:t>
            </a:r>
            <a:r>
              <a:rPr lang="en-US" sz="2400" b="1" dirty="0">
                <a:latin typeface="Roboto" panose="02000000000000000000" pitchFamily="2" charset="0"/>
                <a:ea typeface="Roboto" panose="02000000000000000000" pitchFamily="2" charset="0"/>
              </a:rPr>
              <a:t> </a:t>
            </a:r>
            <a:r>
              <a:rPr lang="en-US" sz="2400" b="1" dirty="0" err="1">
                <a:latin typeface="Roboto" panose="02000000000000000000" pitchFamily="2" charset="0"/>
                <a:ea typeface="Roboto" panose="02000000000000000000" pitchFamily="2" charset="0"/>
              </a:rPr>
              <a:t>trên</a:t>
            </a:r>
            <a:r>
              <a:rPr lang="en-US" sz="2400" b="1" dirty="0">
                <a:latin typeface="Roboto" panose="02000000000000000000" pitchFamily="2" charset="0"/>
                <a:ea typeface="Roboto" panose="02000000000000000000" pitchFamily="2" charset="0"/>
              </a:rPr>
              <a:t> windows</a:t>
            </a:r>
          </a:p>
          <a:p>
            <a:pPr marL="0" indent="0" algn="just">
              <a:lnSpc>
                <a:spcPct val="100000"/>
              </a:lnSpc>
              <a:buNone/>
            </a:pPr>
            <a:r>
              <a:rPr lang="en-US" sz="2400" dirty="0" err="1">
                <a:latin typeface="Roboto" panose="02000000000000000000" pitchFamily="2" charset="0"/>
                <a:ea typeface="Roboto" panose="02000000000000000000" pitchFamily="2" charset="0"/>
              </a:rPr>
              <a:t>Tải</a:t>
            </a:r>
            <a:r>
              <a:rPr lang="en-US" sz="2400" dirty="0">
                <a:latin typeface="Roboto" panose="02000000000000000000" pitchFamily="2" charset="0"/>
                <a:ea typeface="Roboto" panose="02000000000000000000" pitchFamily="2" charset="0"/>
              </a:rPr>
              <a:t> file .exe </a:t>
            </a:r>
            <a:r>
              <a:rPr lang="en-US" sz="2400" dirty="0" err="1">
                <a:latin typeface="Roboto" panose="02000000000000000000" pitchFamily="2" charset="0"/>
                <a:ea typeface="Roboto" panose="02000000000000000000" pitchFamily="2" charset="0"/>
              </a:rPr>
              <a:t>tại</a:t>
            </a:r>
            <a:r>
              <a:rPr lang="en-US" sz="2400" dirty="0">
                <a:latin typeface="Roboto" panose="02000000000000000000" pitchFamily="2" charset="0"/>
                <a:ea typeface="Roboto" panose="02000000000000000000" pitchFamily="2" charset="0"/>
              </a:rPr>
              <a:t> link </a:t>
            </a:r>
            <a:r>
              <a:rPr lang="en-US" sz="2400" dirty="0">
                <a:hlinkClick r:id="rId2"/>
              </a:rPr>
              <a:t>https://git-scm.com/download/win</a:t>
            </a:r>
            <a:endParaRPr lang="en-US" sz="2400" dirty="0"/>
          </a:p>
          <a:p>
            <a:pPr marL="0" indent="0" algn="just">
              <a:lnSpc>
                <a:spcPct val="100000"/>
              </a:lnSpc>
              <a:buNone/>
            </a:pPr>
            <a:endParaRPr lang="en-US" sz="2400" b="1" dirty="0">
              <a:latin typeface="Roboto" panose="02000000000000000000" pitchFamily="2" charset="0"/>
              <a:ea typeface="Roboto" panose="02000000000000000000" pitchFamily="2" charset="0"/>
            </a:endParaRPr>
          </a:p>
          <a:p>
            <a:pPr algn="just">
              <a:lnSpc>
                <a:spcPct val="100000"/>
              </a:lnSpc>
              <a:buFont typeface="Wingdings" panose="05000000000000000000" pitchFamily="2" charset="2"/>
              <a:buChar char="v"/>
            </a:pPr>
            <a:endParaRPr lang="en-US" sz="2400" dirty="0">
              <a:latin typeface="Roboto" panose="02000000000000000000" pitchFamily="2" charset="0"/>
              <a:ea typeface="Roboto" panose="02000000000000000000" pitchFamily="2" charset="0"/>
            </a:endParaRP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7</a:t>
            </a:fld>
            <a:endParaRPr lang="en-US"/>
          </a:p>
        </p:txBody>
      </p:sp>
      <p:sp>
        <p:nvSpPr>
          <p:cNvPr id="8" name="Text Placeholder 7">
            <a:extLst>
              <a:ext uri="{FF2B5EF4-FFF2-40B4-BE49-F238E27FC236}">
                <a16:creationId xmlns:a16="http://schemas.microsoft.com/office/drawing/2014/main" id="{5E861F2D-0707-4311-B419-B93823468CA7}"/>
              </a:ext>
            </a:extLst>
          </p:cNvPr>
          <p:cNvSpPr txBox="1">
            <a:spLocks/>
          </p:cNvSpPr>
          <p:nvPr/>
        </p:nvSpPr>
        <p:spPr>
          <a:xfrm>
            <a:off x="107738" y="2811597"/>
            <a:ext cx="5264457" cy="292444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buFont typeface="Wingdings" panose="05000000000000000000" pitchFamily="2" charset="2"/>
              <a:buChar char="v"/>
            </a:pPr>
            <a:r>
              <a:rPr lang="en-US" sz="2400" dirty="0" err="1"/>
              <a:t>Chọn</a:t>
            </a:r>
            <a:r>
              <a:rPr lang="en-US" sz="2400" dirty="0"/>
              <a:t> </a:t>
            </a:r>
            <a:r>
              <a:rPr lang="en-US" sz="2400" dirty="0" err="1"/>
              <a:t>phiên</a:t>
            </a:r>
            <a:r>
              <a:rPr lang="en-US" sz="2400" dirty="0"/>
              <a:t> </a:t>
            </a:r>
            <a:r>
              <a:rPr lang="en-US" sz="2400" dirty="0" err="1"/>
              <a:t>bản</a:t>
            </a:r>
            <a:r>
              <a:rPr lang="en-US" sz="2400" dirty="0"/>
              <a:t> </a:t>
            </a:r>
            <a:r>
              <a:rPr lang="en-US" sz="2400" dirty="0" err="1"/>
              <a:t>phù</a:t>
            </a:r>
            <a:r>
              <a:rPr lang="en-US" sz="2400" dirty="0"/>
              <a:t> </a:t>
            </a:r>
            <a:r>
              <a:rPr lang="en-US" sz="2400" dirty="0" err="1"/>
              <a:t>hợp</a:t>
            </a:r>
            <a:r>
              <a:rPr lang="en-US" sz="2400" dirty="0"/>
              <a:t> </a:t>
            </a:r>
            <a:r>
              <a:rPr lang="en-US" sz="2400" dirty="0" err="1"/>
              <a:t>với</a:t>
            </a:r>
            <a:r>
              <a:rPr lang="en-US" sz="2400" dirty="0"/>
              <a:t> </a:t>
            </a:r>
            <a:r>
              <a:rPr lang="en-US" sz="2400" dirty="0" err="1"/>
              <a:t>hệ</a:t>
            </a:r>
            <a:r>
              <a:rPr lang="en-US" sz="2400" dirty="0"/>
              <a:t> </a:t>
            </a:r>
            <a:r>
              <a:rPr lang="en-US" sz="2400" dirty="0" err="1"/>
              <a:t>điều</a:t>
            </a:r>
            <a:r>
              <a:rPr lang="en-US" sz="2400" dirty="0"/>
              <a:t> </a:t>
            </a:r>
            <a:r>
              <a:rPr lang="en-US" sz="2400" dirty="0" err="1"/>
              <a:t>hành</a:t>
            </a:r>
            <a:r>
              <a:rPr lang="en-US" sz="2400" dirty="0"/>
              <a:t> windows </a:t>
            </a:r>
            <a:r>
              <a:rPr lang="en-US" sz="2400" dirty="0" err="1"/>
              <a:t>của</a:t>
            </a:r>
            <a:r>
              <a:rPr lang="en-US" sz="2400" dirty="0"/>
              <a:t> </a:t>
            </a:r>
            <a:r>
              <a:rPr lang="en-US" sz="2400" dirty="0" err="1"/>
              <a:t>bạn</a:t>
            </a:r>
            <a:r>
              <a:rPr lang="en-US" sz="2400" dirty="0"/>
              <a:t>.</a:t>
            </a:r>
          </a:p>
          <a:p>
            <a:pPr>
              <a:lnSpc>
                <a:spcPct val="100000"/>
              </a:lnSpc>
              <a:buFont typeface="Wingdings" panose="05000000000000000000" pitchFamily="2" charset="2"/>
              <a:buChar char="v"/>
            </a:pPr>
            <a:r>
              <a:rPr lang="en-US" sz="2400" dirty="0" err="1"/>
              <a:t>Thường</a:t>
            </a:r>
            <a:r>
              <a:rPr lang="en-US" sz="2400" dirty="0"/>
              <a:t> </a:t>
            </a:r>
            <a:r>
              <a:rPr lang="en-US" sz="2400" dirty="0" err="1"/>
              <a:t>là</a:t>
            </a:r>
            <a:r>
              <a:rPr lang="en-US" sz="2400" dirty="0"/>
              <a:t> </a:t>
            </a:r>
            <a:r>
              <a:rPr lang="en-US" sz="2400" dirty="0" err="1"/>
              <a:t>bản</a:t>
            </a:r>
            <a:r>
              <a:rPr lang="en-US" sz="2400" dirty="0"/>
              <a:t> 64bit</a:t>
            </a:r>
          </a:p>
          <a:p>
            <a:pPr>
              <a:lnSpc>
                <a:spcPct val="100000"/>
              </a:lnSpc>
              <a:buFont typeface="Wingdings" panose="05000000000000000000" pitchFamily="2" charset="2"/>
              <a:buChar char="v"/>
            </a:pPr>
            <a:r>
              <a:rPr lang="en-US" sz="2400" dirty="0"/>
              <a:t>Sau </a:t>
            </a:r>
            <a:r>
              <a:rPr lang="en-US" sz="2400" dirty="0" err="1"/>
              <a:t>khi</a:t>
            </a:r>
            <a:r>
              <a:rPr lang="en-US" sz="2400" dirty="0"/>
              <a:t> </a:t>
            </a:r>
            <a:r>
              <a:rPr lang="en-US" sz="2400" dirty="0" err="1"/>
              <a:t>tải</a:t>
            </a:r>
            <a:r>
              <a:rPr lang="en-US" sz="2400" dirty="0"/>
              <a:t> </a:t>
            </a:r>
            <a:r>
              <a:rPr lang="en-US" sz="2400" dirty="0" err="1"/>
              <a:t>về</a:t>
            </a:r>
            <a:r>
              <a:rPr lang="en-US" sz="2400" dirty="0"/>
              <a:t> </a:t>
            </a:r>
            <a:r>
              <a:rPr lang="en-US" sz="2400" dirty="0" err="1"/>
              <a:t>tiến</a:t>
            </a:r>
            <a:r>
              <a:rPr lang="en-US" sz="2400" dirty="0"/>
              <a:t> </a:t>
            </a:r>
            <a:r>
              <a:rPr lang="en-US" sz="2400" dirty="0" err="1"/>
              <a:t>hành</a:t>
            </a:r>
            <a:r>
              <a:rPr lang="en-US" sz="2400" dirty="0"/>
              <a:t> </a:t>
            </a:r>
            <a:r>
              <a:rPr lang="en-US" sz="2400" dirty="0" err="1"/>
              <a:t>cài</a:t>
            </a:r>
            <a:r>
              <a:rPr lang="en-US" sz="2400" dirty="0"/>
              <a:t> </a:t>
            </a:r>
            <a:r>
              <a:rPr lang="en-US" sz="2400" dirty="0" err="1"/>
              <a:t>đặt</a:t>
            </a:r>
            <a:r>
              <a:rPr lang="en-US" sz="2400" dirty="0"/>
              <a:t>, </a:t>
            </a:r>
            <a:r>
              <a:rPr lang="en-US" sz="2400" dirty="0" err="1"/>
              <a:t>tại</a:t>
            </a:r>
            <a:r>
              <a:rPr lang="en-US" sz="2400" dirty="0"/>
              <a:t> </a:t>
            </a:r>
            <a:r>
              <a:rPr lang="en-US" sz="2400" dirty="0" err="1"/>
              <a:t>các</a:t>
            </a:r>
            <a:r>
              <a:rPr lang="en-US" sz="2400" dirty="0"/>
              <a:t> </a:t>
            </a:r>
            <a:r>
              <a:rPr lang="en-US" sz="2400" dirty="0" err="1"/>
              <a:t>màn</a:t>
            </a:r>
            <a:r>
              <a:rPr lang="en-US" sz="2400" dirty="0"/>
              <a:t> </a:t>
            </a:r>
            <a:r>
              <a:rPr lang="en-US" sz="2400" dirty="0" err="1"/>
              <a:t>hình</a:t>
            </a:r>
            <a:r>
              <a:rPr lang="en-US" sz="2400" dirty="0"/>
              <a:t> </a:t>
            </a:r>
            <a:r>
              <a:rPr lang="en-US" sz="2400" dirty="0" err="1"/>
              <a:t>cài</a:t>
            </a:r>
            <a:r>
              <a:rPr lang="en-US" sz="2400" dirty="0"/>
              <a:t> </a:t>
            </a:r>
            <a:r>
              <a:rPr lang="en-US" sz="2400" dirty="0" err="1"/>
              <a:t>đặt</a:t>
            </a:r>
            <a:r>
              <a:rPr lang="en-US" sz="2400" dirty="0"/>
              <a:t> </a:t>
            </a:r>
            <a:r>
              <a:rPr lang="en-US" sz="2400" dirty="0" err="1"/>
              <a:t>cứ</a:t>
            </a:r>
            <a:r>
              <a:rPr lang="en-US" sz="2400" dirty="0"/>
              <a:t> </a:t>
            </a:r>
            <a:r>
              <a:rPr lang="en-US" sz="2400" err="1"/>
              <a:t>để</a:t>
            </a:r>
            <a:r>
              <a:rPr lang="en-US" sz="2400"/>
              <a:t> </a:t>
            </a:r>
            <a:r>
              <a:rPr lang="en-US" sz="2400" smtClean="0"/>
              <a:t>mặc </a:t>
            </a:r>
            <a:r>
              <a:rPr lang="en-US" sz="2400" dirty="0" err="1"/>
              <a:t>định</a:t>
            </a:r>
            <a:r>
              <a:rPr lang="en-US" sz="2400" dirty="0"/>
              <a:t> </a:t>
            </a:r>
            <a:r>
              <a:rPr lang="en-US" sz="2400" dirty="0" err="1"/>
              <a:t>và</a:t>
            </a:r>
            <a:r>
              <a:rPr lang="en-US" sz="2400" dirty="0"/>
              <a:t> </a:t>
            </a:r>
            <a:r>
              <a:rPr lang="en-US" sz="2400" dirty="0" err="1"/>
              <a:t>nhấn</a:t>
            </a:r>
            <a:r>
              <a:rPr lang="en-US" sz="2400" dirty="0"/>
              <a:t> next </a:t>
            </a:r>
            <a:r>
              <a:rPr lang="en-US" sz="2400" dirty="0" err="1"/>
              <a:t>cho</a:t>
            </a:r>
            <a:r>
              <a:rPr lang="en-US" sz="2400" dirty="0"/>
              <a:t> </a:t>
            </a:r>
            <a:r>
              <a:rPr lang="en-US" sz="2400" dirty="0" err="1"/>
              <a:t>tới</a:t>
            </a:r>
            <a:r>
              <a:rPr lang="en-US" sz="2400" dirty="0"/>
              <a:t> </a:t>
            </a:r>
            <a:r>
              <a:rPr lang="en-US" sz="2400" dirty="0" err="1"/>
              <a:t>khi</a:t>
            </a:r>
            <a:r>
              <a:rPr lang="en-US" sz="2400" dirty="0"/>
              <a:t> </a:t>
            </a:r>
            <a:r>
              <a:rPr lang="en-US" sz="2400" dirty="0" err="1"/>
              <a:t>kết</a:t>
            </a:r>
            <a:r>
              <a:rPr lang="en-US" sz="2400" dirty="0"/>
              <a:t> </a:t>
            </a:r>
            <a:r>
              <a:rPr lang="en-US" sz="2400" dirty="0" err="1"/>
              <a:t>thúc</a:t>
            </a:r>
            <a:endParaRPr lang="en-US" sz="2400" dirty="0"/>
          </a:p>
          <a:p>
            <a:pPr>
              <a:lnSpc>
                <a:spcPct val="100000"/>
              </a:lnSpc>
              <a:buFont typeface="Wingdings" panose="05000000000000000000" pitchFamily="2" charset="2"/>
              <a:buChar char="v"/>
            </a:pPr>
            <a:endParaRPr lang="en-US" sz="2400" dirty="0"/>
          </a:p>
          <a:p>
            <a:pPr>
              <a:lnSpc>
                <a:spcPct val="100000"/>
              </a:lnSpc>
              <a:buFont typeface="Wingdings" panose="05000000000000000000" pitchFamily="2" charset="2"/>
              <a:buChar char="v"/>
            </a:pPr>
            <a:endParaRPr lang="en-US" sz="2400"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92F9168D-9546-44F9-8548-1400C097643D}"/>
              </a:ext>
            </a:extLst>
          </p:cNvPr>
          <p:cNvPicPr>
            <a:picLocks noChangeAspect="1"/>
          </p:cNvPicPr>
          <p:nvPr/>
        </p:nvPicPr>
        <p:blipFill>
          <a:blip r:embed="rId3"/>
          <a:stretch>
            <a:fillRect/>
          </a:stretch>
        </p:blipFill>
        <p:spPr>
          <a:xfrm>
            <a:off x="5622973" y="2268523"/>
            <a:ext cx="6248942" cy="37265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553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Các</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cài</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đặt</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và</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thiết</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lập</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ban </a:t>
            </a:r>
            <a:r>
              <a:rPr lang="en-US" sz="3200" dirty="0" err="1">
                <a:solidFill>
                  <a:schemeClr val="bg1"/>
                </a:solidFill>
                <a:latin typeface="Arial" panose="020B0604020202020204" pitchFamily="34" charset="0"/>
                <a:ea typeface="Roboto Black" panose="02000000000000000000" pitchFamily="2" charset="0"/>
                <a:cs typeface="Arial" panose="020B0604020202020204" pitchFamily="34" charset="0"/>
              </a:rPr>
              <a:t>đầu</a:t>
            </a:r>
            <a:r>
              <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rPr>
              <a:t> 2/2</a:t>
            </a: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8</a:t>
            </a:fld>
            <a:endParaRPr lang="en-US"/>
          </a:p>
        </p:txBody>
      </p:sp>
      <p:sp>
        <p:nvSpPr>
          <p:cNvPr id="8" name="Text Placeholder 7">
            <a:extLst>
              <a:ext uri="{FF2B5EF4-FFF2-40B4-BE49-F238E27FC236}">
                <a16:creationId xmlns:a16="http://schemas.microsoft.com/office/drawing/2014/main" id="{5E861F2D-0707-4311-B419-B93823468CA7}"/>
              </a:ext>
            </a:extLst>
          </p:cNvPr>
          <p:cNvSpPr txBox="1">
            <a:spLocks/>
          </p:cNvSpPr>
          <p:nvPr/>
        </p:nvSpPr>
        <p:spPr>
          <a:xfrm>
            <a:off x="262890" y="649098"/>
            <a:ext cx="11666220" cy="5684478"/>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buFont typeface="Wingdings" panose="05000000000000000000" pitchFamily="2" charset="2"/>
              <a:buChar char="v"/>
            </a:pPr>
            <a:r>
              <a:rPr lang="en-US" sz="2000" err="1">
                <a:latin typeface="Roboto" panose="02000000000000000000" pitchFamily="2" charset="0"/>
                <a:ea typeface="Roboto" panose="02000000000000000000" pitchFamily="2" charset="0"/>
              </a:rPr>
              <a:t>Để</a:t>
            </a:r>
            <a:r>
              <a:rPr lang="en-US" sz="2000">
                <a:latin typeface="Roboto" panose="02000000000000000000" pitchFamily="2" charset="0"/>
                <a:ea typeface="Roboto" panose="02000000000000000000" pitchFamily="2" charset="0"/>
              </a:rPr>
              <a:t> </a:t>
            </a:r>
            <a:r>
              <a:rPr lang="en-US" sz="2000" smtClean="0">
                <a:latin typeface="Roboto" panose="02000000000000000000" pitchFamily="2" charset="0"/>
                <a:ea typeface="Roboto" panose="02000000000000000000" pitchFamily="2" charset="0"/>
              </a:rPr>
              <a:t>kiểm </a:t>
            </a:r>
            <a:r>
              <a:rPr lang="en-US" sz="2000" dirty="0" err="1">
                <a:latin typeface="Roboto" panose="02000000000000000000" pitchFamily="2" charset="0"/>
                <a:ea typeface="Roboto" panose="02000000000000000000" pitchFamily="2" charset="0"/>
              </a:rPr>
              <a:t>tra</a:t>
            </a:r>
            <a:r>
              <a:rPr lang="en-US" sz="2000" dirty="0">
                <a:latin typeface="Roboto" panose="02000000000000000000" pitchFamily="2" charset="0"/>
                <a:ea typeface="Roboto" panose="02000000000000000000" pitchFamily="2" charset="0"/>
              </a:rPr>
              <a:t> git </a:t>
            </a:r>
            <a:r>
              <a:rPr lang="en-US" sz="2000" dirty="0" err="1">
                <a:latin typeface="Roboto" panose="02000000000000000000" pitchFamily="2" charset="0"/>
                <a:ea typeface="Roboto" panose="02000000000000000000" pitchFamily="2" charset="0"/>
              </a:rPr>
              <a:t>đã</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cài</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đặt</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thành</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công</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mở</a:t>
            </a:r>
            <a:r>
              <a:rPr lang="en-US" sz="2000" dirty="0">
                <a:latin typeface="Roboto" panose="02000000000000000000" pitchFamily="2" charset="0"/>
                <a:ea typeface="Roboto" panose="02000000000000000000" pitchFamily="2" charset="0"/>
              </a:rPr>
              <a:t> command line </a:t>
            </a:r>
            <a:r>
              <a:rPr lang="en-US" sz="2000" dirty="0" err="1">
                <a:latin typeface="Roboto" panose="02000000000000000000" pitchFamily="2" charset="0"/>
                <a:ea typeface="Roboto" panose="02000000000000000000" pitchFamily="2" charset="0"/>
              </a:rPr>
              <a:t>của</a:t>
            </a:r>
            <a:r>
              <a:rPr lang="en-US" sz="2000" dirty="0">
                <a:latin typeface="Roboto" panose="02000000000000000000" pitchFamily="2" charset="0"/>
                <a:ea typeface="Roboto" panose="02000000000000000000" pitchFamily="2" charset="0"/>
              </a:rPr>
              <a:t> windows </a:t>
            </a:r>
            <a:r>
              <a:rPr lang="en-US" sz="2000" dirty="0" err="1">
                <a:latin typeface="Roboto" panose="02000000000000000000" pitchFamily="2" charset="0"/>
                <a:ea typeface="Roboto" panose="02000000000000000000" pitchFamily="2" charset="0"/>
              </a:rPr>
              <a:t>lên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và</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gõ</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lệnh</a:t>
            </a:r>
            <a:r>
              <a:rPr lang="en-US" sz="2000" dirty="0">
                <a:latin typeface="Roboto" panose="02000000000000000000" pitchFamily="2" charset="0"/>
                <a:ea typeface="Roboto" panose="02000000000000000000" pitchFamily="2" charset="0"/>
              </a:rPr>
              <a:t> </a:t>
            </a:r>
            <a:r>
              <a:rPr lang="en-US" sz="2000" b="1" dirty="0">
                <a:latin typeface="Roboto" panose="02000000000000000000" pitchFamily="2" charset="0"/>
                <a:ea typeface="Roboto" panose="02000000000000000000" pitchFamily="2" charset="0"/>
              </a:rPr>
              <a:t>git –version</a:t>
            </a:r>
          </a:p>
          <a:p>
            <a:pPr>
              <a:lnSpc>
                <a:spcPct val="100000"/>
              </a:lnSpc>
              <a:buFont typeface="Wingdings" panose="05000000000000000000" pitchFamily="2" charset="2"/>
              <a:buChar char="v"/>
            </a:pPr>
            <a:endParaRPr lang="en-US" sz="2000" b="1" dirty="0">
              <a:latin typeface="Roboto" panose="02000000000000000000" pitchFamily="2" charset="0"/>
              <a:ea typeface="Roboto" panose="02000000000000000000" pitchFamily="2" charset="0"/>
            </a:endParaRPr>
          </a:p>
          <a:p>
            <a:pPr>
              <a:lnSpc>
                <a:spcPct val="100000"/>
              </a:lnSpc>
              <a:buFont typeface="Wingdings" panose="05000000000000000000" pitchFamily="2" charset="2"/>
              <a:buChar char="v"/>
            </a:pPr>
            <a:endParaRPr lang="en-US" sz="2000" b="1" dirty="0">
              <a:latin typeface="Roboto" panose="02000000000000000000" pitchFamily="2" charset="0"/>
              <a:ea typeface="Roboto" panose="02000000000000000000" pitchFamily="2" charset="0"/>
            </a:endParaRPr>
          </a:p>
          <a:p>
            <a:pPr>
              <a:lnSpc>
                <a:spcPct val="100000"/>
              </a:lnSpc>
              <a:buFont typeface="Wingdings" panose="05000000000000000000" pitchFamily="2" charset="2"/>
              <a:buChar char="v"/>
            </a:pPr>
            <a:endParaRPr lang="en-US" sz="2000" b="1" dirty="0">
              <a:latin typeface="Roboto" panose="02000000000000000000" pitchFamily="2" charset="0"/>
              <a:ea typeface="Roboto" panose="02000000000000000000" pitchFamily="2" charset="0"/>
            </a:endParaRPr>
          </a:p>
          <a:p>
            <a:pPr>
              <a:lnSpc>
                <a:spcPct val="100000"/>
              </a:lnSpc>
              <a:buFont typeface="Wingdings" panose="05000000000000000000" pitchFamily="2" charset="2"/>
              <a:buChar char="v"/>
            </a:pPr>
            <a:r>
              <a:rPr lang="en-US" sz="2000" dirty="0" err="1">
                <a:latin typeface="Roboto" panose="02000000000000000000" pitchFamily="2" charset="0"/>
                <a:ea typeface="Roboto" panose="02000000000000000000" pitchFamily="2" charset="0"/>
              </a:rPr>
              <a:t>Tiến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hành</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đăng</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ký</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tài</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khoản</a:t>
            </a:r>
            <a:r>
              <a:rPr lang="en-US" sz="2000" dirty="0">
                <a:latin typeface="Roboto" panose="02000000000000000000" pitchFamily="2" charset="0"/>
                <a:ea typeface="Roboto" panose="02000000000000000000" pitchFamily="2" charset="0"/>
              </a:rPr>
              <a:t> git </a:t>
            </a:r>
            <a:r>
              <a:rPr lang="en-US" sz="2000" dirty="0" err="1">
                <a:latin typeface="Roboto" panose="02000000000000000000" pitchFamily="2" charset="0"/>
                <a:ea typeface="Roboto" panose="02000000000000000000" pitchFamily="2" charset="0"/>
              </a:rPr>
              <a:t>tại</a:t>
            </a:r>
            <a:r>
              <a:rPr lang="en-US" sz="2000" dirty="0">
                <a:latin typeface="Roboto" panose="02000000000000000000" pitchFamily="2" charset="0"/>
                <a:ea typeface="Roboto" panose="02000000000000000000" pitchFamily="2" charset="0"/>
              </a:rPr>
              <a:t> link </a:t>
            </a:r>
            <a:r>
              <a:rPr lang="en-US" sz="2000" dirty="0">
                <a:hlinkClick r:id="rId2"/>
              </a:rPr>
              <a:t>https://github.com/</a:t>
            </a:r>
            <a:r>
              <a:rPr lang="en-US" sz="2000" dirty="0"/>
              <a:t> </a:t>
            </a:r>
            <a:r>
              <a:rPr lang="en-US" sz="2000" dirty="0" err="1"/>
              <a:t>và</a:t>
            </a:r>
            <a:r>
              <a:rPr lang="en-US" sz="2000" dirty="0"/>
              <a:t> </a:t>
            </a:r>
            <a:r>
              <a:rPr lang="en-US" sz="2000" dirty="0" err="1"/>
              <a:t>đăng</a:t>
            </a:r>
            <a:r>
              <a:rPr lang="en-US" sz="2000" dirty="0"/>
              <a:t> </a:t>
            </a:r>
            <a:r>
              <a:rPr lang="en-US" sz="2000" dirty="0" err="1"/>
              <a:t>nhập</a:t>
            </a:r>
            <a:r>
              <a:rPr lang="en-US" sz="2000" dirty="0"/>
              <a:t> </a:t>
            </a:r>
            <a:r>
              <a:rPr lang="en-US" sz="2000" dirty="0" err="1"/>
              <a:t>vào</a:t>
            </a:r>
            <a:endParaRPr lang="en-US" sz="2000" dirty="0"/>
          </a:p>
          <a:p>
            <a:pPr>
              <a:lnSpc>
                <a:spcPct val="100000"/>
              </a:lnSpc>
              <a:buFont typeface="Wingdings" panose="05000000000000000000" pitchFamily="2" charset="2"/>
              <a:buChar char="v"/>
            </a:pPr>
            <a:r>
              <a:rPr lang="en-US" sz="2000" dirty="0" err="1">
                <a:latin typeface="Roboto" panose="02000000000000000000" pitchFamily="2" charset="0"/>
                <a:ea typeface="Roboto" panose="02000000000000000000" pitchFamily="2" charset="0"/>
              </a:rPr>
              <a:t>Vẫn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tại</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màn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hình</a:t>
            </a:r>
            <a:r>
              <a:rPr lang="en-US" sz="2000" dirty="0">
                <a:latin typeface="Roboto" panose="02000000000000000000" pitchFamily="2" charset="0"/>
                <a:ea typeface="Roboto" panose="02000000000000000000" pitchFamily="2" charset="0"/>
              </a:rPr>
              <a:t> CMD </a:t>
            </a:r>
            <a:r>
              <a:rPr lang="en-US" sz="2000" dirty="0" err="1">
                <a:latin typeface="Roboto" panose="02000000000000000000" pitchFamily="2" charset="0"/>
                <a:ea typeface="Roboto" panose="02000000000000000000" pitchFamily="2" charset="0"/>
              </a:rPr>
              <a:t>trên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tiến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hành</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cấu</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hình</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tài</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khoản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để</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sử</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dụng</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trong</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quá</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trình</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gõ</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lệnh</a:t>
            </a:r>
            <a:endParaRPr lang="en-US" sz="2000" dirty="0">
              <a:latin typeface="Roboto" panose="02000000000000000000" pitchFamily="2" charset="0"/>
              <a:ea typeface="Roboto" panose="02000000000000000000" pitchFamily="2" charset="0"/>
            </a:endParaRPr>
          </a:p>
          <a:p>
            <a:pPr>
              <a:lnSpc>
                <a:spcPct val="100000"/>
              </a:lnSpc>
              <a:buFont typeface="Wingdings" panose="05000000000000000000" pitchFamily="2" charset="2"/>
              <a:buChar char="v"/>
            </a:pPr>
            <a:r>
              <a:rPr lang="vi-VN" sz="2000" b="1" dirty="0">
                <a:latin typeface="Roboto" panose="02000000000000000000" pitchFamily="2" charset="0"/>
                <a:ea typeface="Roboto" panose="02000000000000000000" pitchFamily="2" charset="0"/>
              </a:rPr>
              <a:t>git config --globa</a:t>
            </a:r>
            <a:r>
              <a:rPr lang="vi-VN" sz="2000" dirty="0">
                <a:latin typeface="Roboto" panose="02000000000000000000" pitchFamily="2" charset="0"/>
                <a:ea typeface="Roboto" panose="02000000000000000000" pitchFamily="2" charset="0"/>
              </a:rPr>
              <a:t>l </a:t>
            </a:r>
            <a:r>
              <a:rPr lang="vi-VN" sz="2000" b="1" dirty="0">
                <a:solidFill>
                  <a:srgbClr val="FF0000"/>
                </a:solidFill>
                <a:latin typeface="Roboto" panose="02000000000000000000" pitchFamily="2" charset="0"/>
                <a:ea typeface="Roboto" panose="02000000000000000000" pitchFamily="2" charset="0"/>
              </a:rPr>
              <a:t>user.name </a:t>
            </a:r>
            <a:r>
              <a:rPr lang="vi-VN"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Họ</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tên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của</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bạn</a:t>
            </a:r>
            <a:r>
              <a:rPr lang="vi-VN" sz="2000" dirty="0">
                <a:latin typeface="Roboto" panose="02000000000000000000" pitchFamily="2" charset="0"/>
                <a:ea typeface="Roboto" panose="02000000000000000000" pitchFamily="2" charset="0"/>
              </a:rPr>
              <a:t>"</a:t>
            </a:r>
          </a:p>
          <a:p>
            <a:pPr>
              <a:lnSpc>
                <a:spcPct val="100000"/>
              </a:lnSpc>
              <a:buFont typeface="Wingdings" panose="05000000000000000000" pitchFamily="2" charset="2"/>
              <a:buChar char="v"/>
            </a:pPr>
            <a:r>
              <a:rPr lang="vi-VN" sz="2000" b="1" dirty="0">
                <a:latin typeface="Roboto" panose="02000000000000000000" pitchFamily="2" charset="0"/>
                <a:ea typeface="Roboto" panose="02000000000000000000" pitchFamily="2" charset="0"/>
              </a:rPr>
              <a:t>git config --global</a:t>
            </a:r>
            <a:r>
              <a:rPr lang="vi-VN" sz="2000" dirty="0">
                <a:latin typeface="Roboto" panose="02000000000000000000" pitchFamily="2" charset="0"/>
                <a:ea typeface="Roboto" panose="02000000000000000000" pitchFamily="2" charset="0"/>
              </a:rPr>
              <a:t> </a:t>
            </a:r>
            <a:r>
              <a:rPr lang="vi-VN" sz="2000" b="1" dirty="0">
                <a:solidFill>
                  <a:srgbClr val="FF0000"/>
                </a:solidFill>
                <a:latin typeface="Roboto" panose="02000000000000000000" pitchFamily="2" charset="0"/>
                <a:ea typeface="Roboto" panose="02000000000000000000" pitchFamily="2" charset="0"/>
              </a:rPr>
              <a:t>user.email </a:t>
            </a:r>
            <a:r>
              <a:rPr lang="vi-VN"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địa</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chỉ</a:t>
            </a:r>
            <a:r>
              <a:rPr lang="en-US" sz="2000" dirty="0">
                <a:latin typeface="Roboto" panose="02000000000000000000" pitchFamily="2" charset="0"/>
                <a:ea typeface="Roboto" panose="02000000000000000000" pitchFamily="2" charset="0"/>
              </a:rPr>
              <a:t> email </a:t>
            </a:r>
            <a:r>
              <a:rPr lang="en-US" sz="2000" dirty="0" err="1">
                <a:latin typeface="Roboto" panose="02000000000000000000" pitchFamily="2" charset="0"/>
                <a:ea typeface="Roboto" panose="02000000000000000000" pitchFamily="2" charset="0"/>
              </a:rPr>
              <a:t>đã</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đăng</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ký</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tài</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khoản</a:t>
            </a:r>
            <a:r>
              <a:rPr lang="en-US" sz="2000" dirty="0">
                <a:latin typeface="Roboto" panose="02000000000000000000" pitchFamily="2" charset="0"/>
                <a:ea typeface="Roboto" panose="02000000000000000000" pitchFamily="2" charset="0"/>
              </a:rPr>
              <a:t> git ở </a:t>
            </a:r>
            <a:r>
              <a:rPr lang="en-US" sz="2000" dirty="0" err="1">
                <a:latin typeface="Roboto" panose="02000000000000000000" pitchFamily="2" charset="0"/>
                <a:ea typeface="Roboto" panose="02000000000000000000" pitchFamily="2" charset="0"/>
              </a:rPr>
              <a:t>bước</a:t>
            </a:r>
            <a:r>
              <a:rPr lang="en-US" sz="2000" dirty="0">
                <a:latin typeface="Roboto" panose="02000000000000000000" pitchFamily="2" charset="0"/>
                <a:ea typeface="Roboto" panose="02000000000000000000" pitchFamily="2" charset="0"/>
              </a:rPr>
              <a:t> </a:t>
            </a:r>
            <a:r>
              <a:rPr lang="en-US" sz="2000" err="1">
                <a:latin typeface="Roboto" panose="02000000000000000000" pitchFamily="2" charset="0"/>
                <a:ea typeface="Roboto" panose="02000000000000000000" pitchFamily="2" charset="0"/>
              </a:rPr>
              <a:t>trên</a:t>
            </a:r>
            <a:r>
              <a:rPr lang="vi-VN" sz="2000" smtClean="0">
                <a:latin typeface="Roboto" panose="02000000000000000000" pitchFamily="2" charset="0"/>
                <a:ea typeface="Roboto" panose="02000000000000000000" pitchFamily="2" charset="0"/>
              </a:rPr>
              <a:t>"</a:t>
            </a:r>
            <a:endParaRPr lang="en-US" sz="2000" dirty="0">
              <a:latin typeface="Roboto" panose="02000000000000000000" pitchFamily="2" charset="0"/>
              <a:ea typeface="Roboto" panose="02000000000000000000" pitchFamily="2" charset="0"/>
            </a:endParaRPr>
          </a:p>
          <a:p>
            <a:pPr>
              <a:lnSpc>
                <a:spcPct val="100000"/>
              </a:lnSpc>
              <a:buFont typeface="Wingdings" panose="05000000000000000000" pitchFamily="2" charset="2"/>
              <a:buChar char="v"/>
            </a:pPr>
            <a:r>
              <a:rPr lang="en-US" sz="2000" dirty="0" err="1">
                <a:latin typeface="Roboto" panose="02000000000000000000" pitchFamily="2" charset="0"/>
                <a:ea typeface="Roboto" panose="02000000000000000000" pitchFamily="2" charset="0"/>
              </a:rPr>
              <a:t>Để</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xem</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lại</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thông</a:t>
            </a:r>
            <a:r>
              <a:rPr lang="en-US" sz="2000" dirty="0">
                <a:latin typeface="Roboto" panose="02000000000000000000" pitchFamily="2" charset="0"/>
                <a:ea typeface="Roboto" panose="02000000000000000000" pitchFamily="2" charset="0"/>
              </a:rPr>
              <a:t> tin </a:t>
            </a:r>
            <a:r>
              <a:rPr lang="en-US" sz="2000" dirty="0" err="1">
                <a:latin typeface="Roboto" panose="02000000000000000000" pitchFamily="2" charset="0"/>
                <a:ea typeface="Roboto" panose="02000000000000000000" pitchFamily="2" charset="0"/>
              </a:rPr>
              <a:t>cấu</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hình</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tài</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khoản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của</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bước</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trên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truy</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cập</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vào</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thư</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mục</a:t>
            </a:r>
            <a:r>
              <a:rPr lang="en-US" sz="2000" dirty="0">
                <a:latin typeface="Roboto" panose="02000000000000000000" pitchFamily="2" charset="0"/>
                <a:ea typeface="Roboto" panose="02000000000000000000" pitchFamily="2" charset="0"/>
              </a:rPr>
              <a:t> </a:t>
            </a:r>
            <a:r>
              <a:rPr lang="en-US" sz="2000" b="1" dirty="0">
                <a:latin typeface="Roboto" panose="02000000000000000000" pitchFamily="2" charset="0"/>
                <a:ea typeface="Roboto" panose="02000000000000000000" pitchFamily="2" charset="0"/>
              </a:rPr>
              <a:t>C:\Users\pc_name </a:t>
            </a:r>
            <a:r>
              <a:rPr lang="en-US" sz="2000" dirty="0" err="1">
                <a:latin typeface="Roboto" panose="02000000000000000000" pitchFamily="2" charset="0"/>
                <a:ea typeface="Roboto" panose="02000000000000000000" pitchFamily="2" charset="0"/>
              </a:rPr>
              <a:t>và</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mở</a:t>
            </a:r>
            <a:r>
              <a:rPr lang="en-US" sz="2000" dirty="0">
                <a:latin typeface="Roboto" panose="02000000000000000000" pitchFamily="2" charset="0"/>
                <a:ea typeface="Roboto" panose="02000000000000000000" pitchFamily="2" charset="0"/>
              </a:rPr>
              <a:t> file </a:t>
            </a:r>
            <a:r>
              <a:rPr lang="en-US" sz="2000" b="1" dirty="0">
                <a:latin typeface="Roboto" panose="02000000000000000000" pitchFamily="2" charset="0"/>
                <a:ea typeface="Roboto" panose="02000000000000000000" pitchFamily="2" charset="0"/>
              </a:rPr>
              <a:t>.</a:t>
            </a:r>
            <a:r>
              <a:rPr lang="en-US" sz="2000" b="1" dirty="0" err="1">
                <a:latin typeface="Roboto" panose="02000000000000000000" pitchFamily="2" charset="0"/>
                <a:ea typeface="Roboto" panose="02000000000000000000" pitchFamily="2" charset="0"/>
              </a:rPr>
              <a:t>gitconfig</a:t>
            </a:r>
            <a:r>
              <a:rPr lang="en-US" sz="2000" b="1"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pc_name</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là</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tên</a:t>
            </a:r>
            <a:r>
              <a:rPr lang="en-US" sz="2000" dirty="0">
                <a:latin typeface="Roboto" panose="02000000000000000000" pitchFamily="2" charset="0"/>
                <a:ea typeface="Roboto" panose="02000000000000000000" pitchFamily="2" charset="0"/>
              </a:rPr>
              <a:t> user </a:t>
            </a:r>
            <a:r>
              <a:rPr lang="en-US" sz="2000" dirty="0" err="1">
                <a:latin typeface="Roboto" panose="02000000000000000000" pitchFamily="2" charset="0"/>
                <a:ea typeface="Roboto" panose="02000000000000000000" pitchFamily="2" charset="0"/>
              </a:rPr>
              <a:t>trên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máy</a:t>
            </a:r>
            <a:r>
              <a:rPr lang="en-US" sz="2000" dirty="0">
                <a:latin typeface="Roboto" panose="02000000000000000000" pitchFamily="2" charset="0"/>
                <a:ea typeface="Roboto" panose="02000000000000000000" pitchFamily="2" charset="0"/>
              </a:rPr>
              <a:t> </a:t>
            </a:r>
            <a:r>
              <a:rPr lang="en-US" sz="2000" err="1">
                <a:latin typeface="Roboto" panose="02000000000000000000" pitchFamily="2" charset="0"/>
                <a:ea typeface="Roboto" panose="02000000000000000000" pitchFamily="2" charset="0"/>
              </a:rPr>
              <a:t>tính</a:t>
            </a:r>
            <a:r>
              <a:rPr lang="en-US" sz="2000">
                <a:latin typeface="Roboto" panose="02000000000000000000" pitchFamily="2" charset="0"/>
                <a:ea typeface="Roboto" panose="02000000000000000000" pitchFamily="2" charset="0"/>
              </a:rPr>
              <a:t> </a:t>
            </a:r>
            <a:r>
              <a:rPr lang="en-US" sz="2000" smtClean="0">
                <a:latin typeface="Roboto" panose="02000000000000000000" pitchFamily="2" charset="0"/>
                <a:ea typeface="Roboto" panose="02000000000000000000" pitchFamily="2" charset="0"/>
              </a:rPr>
              <a:t>của </a:t>
            </a:r>
            <a:r>
              <a:rPr lang="en-US" sz="2000" dirty="0" err="1">
                <a:latin typeface="Roboto" panose="02000000000000000000" pitchFamily="2" charset="0"/>
                <a:ea typeface="Roboto" panose="02000000000000000000" pitchFamily="2" charset="0"/>
              </a:rPr>
              <a:t>bạn</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như</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trường</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hợp</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này</a:t>
            </a:r>
            <a:r>
              <a:rPr lang="en-US" sz="2000" dirty="0">
                <a:latin typeface="Roboto" panose="02000000000000000000" pitchFamily="2" charset="0"/>
                <a:ea typeface="Roboto" panose="02000000000000000000" pitchFamily="2" charset="0"/>
              </a:rPr>
              <a:t> </a:t>
            </a:r>
            <a:r>
              <a:rPr lang="en-US" sz="2000" err="1">
                <a:latin typeface="Roboto" panose="02000000000000000000" pitchFamily="2" charset="0"/>
                <a:ea typeface="Roboto" panose="02000000000000000000" pitchFamily="2" charset="0"/>
              </a:rPr>
              <a:t>là</a:t>
            </a:r>
            <a:r>
              <a:rPr lang="en-US" sz="2000" b="1">
                <a:latin typeface="Roboto" panose="02000000000000000000" pitchFamily="2" charset="0"/>
                <a:ea typeface="Roboto" panose="02000000000000000000" pitchFamily="2" charset="0"/>
              </a:rPr>
              <a:t> </a:t>
            </a:r>
            <a:r>
              <a:rPr lang="en-US" sz="2000" b="1" smtClean="0">
                <a:latin typeface="Roboto" panose="02000000000000000000" pitchFamily="2" charset="0"/>
                <a:ea typeface="Roboto" panose="02000000000000000000" pitchFamily="2" charset="0"/>
              </a:rPr>
              <a:t>HAITHANH</a:t>
            </a:r>
            <a:endParaRPr lang="en-US" sz="2000" b="1" dirty="0">
              <a:latin typeface="Roboto" panose="02000000000000000000" pitchFamily="2" charset="0"/>
              <a:ea typeface="Roboto" panose="02000000000000000000" pitchFamily="2" charset="0"/>
            </a:endParaRPr>
          </a:p>
          <a:p>
            <a:pPr>
              <a:lnSpc>
                <a:spcPct val="100000"/>
              </a:lnSpc>
              <a:buFont typeface="Wingdings" panose="05000000000000000000" pitchFamily="2" charset="2"/>
              <a:buChar char="v"/>
            </a:pPr>
            <a:r>
              <a:rPr lang="en-US" sz="2000" dirty="0" err="1">
                <a:latin typeface="Roboto" panose="02000000000000000000" pitchFamily="2" charset="0"/>
                <a:ea typeface="Roboto" panose="02000000000000000000" pitchFamily="2" charset="0"/>
              </a:rPr>
              <a:t>Hoặc</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có</a:t>
            </a:r>
            <a:r>
              <a:rPr lang="en-US" sz="2000" dirty="0">
                <a:latin typeface="Roboto" panose="02000000000000000000" pitchFamily="2" charset="0"/>
                <a:ea typeface="Roboto" panose="02000000000000000000" pitchFamily="2" charset="0"/>
              </a:rPr>
              <a:t> </a:t>
            </a:r>
            <a:r>
              <a:rPr lang="en-US" sz="2000" dirty="0" err="1">
                <a:latin typeface="Roboto" panose="02000000000000000000" pitchFamily="2" charset="0"/>
                <a:ea typeface="Roboto" panose="02000000000000000000" pitchFamily="2" charset="0"/>
              </a:rPr>
              <a:t>thể</a:t>
            </a:r>
            <a:r>
              <a:rPr lang="en-US" sz="2000" dirty="0">
                <a:latin typeface="Roboto" panose="02000000000000000000" pitchFamily="2" charset="0"/>
                <a:ea typeface="Roboto" panose="02000000000000000000" pitchFamily="2" charset="0"/>
              </a:rPr>
              <a:t> dung </a:t>
            </a:r>
            <a:r>
              <a:rPr lang="en-US" sz="2000" dirty="0" err="1">
                <a:latin typeface="Roboto" panose="02000000000000000000" pitchFamily="2" charset="0"/>
                <a:ea typeface="Roboto" panose="02000000000000000000" pitchFamily="2" charset="0"/>
              </a:rPr>
              <a:t>lệnh</a:t>
            </a:r>
            <a:r>
              <a:rPr lang="en-US" sz="2000" dirty="0">
                <a:latin typeface="Roboto" panose="02000000000000000000" pitchFamily="2" charset="0"/>
                <a:ea typeface="Roboto" panose="02000000000000000000" pitchFamily="2" charset="0"/>
              </a:rPr>
              <a:t> </a:t>
            </a:r>
            <a:r>
              <a:rPr lang="en-US" sz="2000" b="1" dirty="0">
                <a:latin typeface="Roboto" panose="02000000000000000000" pitchFamily="2" charset="0"/>
                <a:ea typeface="Roboto" panose="02000000000000000000" pitchFamily="2" charset="0"/>
              </a:rPr>
              <a:t>git config --list</a:t>
            </a:r>
          </a:p>
          <a:p>
            <a:pPr>
              <a:lnSpc>
                <a:spcPct val="100000"/>
              </a:lnSpc>
              <a:buFont typeface="Wingdings" panose="05000000000000000000" pitchFamily="2" charset="2"/>
              <a:buChar char="v"/>
            </a:pPr>
            <a:endParaRPr lang="en-US" sz="2000" dirty="0">
              <a:latin typeface="Roboto" panose="02000000000000000000" pitchFamily="2" charset="0"/>
              <a:ea typeface="Roboto" panose="02000000000000000000" pitchFamily="2" charset="0"/>
            </a:endParaRPr>
          </a:p>
        </p:txBody>
      </p:sp>
      <p:grpSp>
        <p:nvGrpSpPr>
          <p:cNvPr id="10" name="Group 9"/>
          <p:cNvGrpSpPr/>
          <p:nvPr/>
        </p:nvGrpSpPr>
        <p:grpSpPr>
          <a:xfrm>
            <a:off x="818144" y="1040706"/>
            <a:ext cx="10764044" cy="1586584"/>
            <a:chOff x="818144" y="1040706"/>
            <a:chExt cx="10764044" cy="1586584"/>
          </a:xfrm>
        </p:grpSpPr>
        <p:pic>
          <p:nvPicPr>
            <p:cNvPr id="3" name="Picture 2"/>
            <p:cNvPicPr>
              <a:picLocks noChangeAspect="1"/>
            </p:cNvPicPr>
            <p:nvPr/>
          </p:nvPicPr>
          <p:blipFill rotWithShape="1">
            <a:blip r:embed="rId3"/>
            <a:srcRect r="13082" b="75795"/>
            <a:stretch/>
          </p:blipFill>
          <p:spPr>
            <a:xfrm>
              <a:off x="818144" y="1040706"/>
              <a:ext cx="10764044" cy="1586584"/>
            </a:xfrm>
            <a:prstGeom prst="rect">
              <a:avLst/>
            </a:prstGeom>
          </p:spPr>
        </p:pic>
        <p:sp>
          <p:nvSpPr>
            <p:cNvPr id="7" name="TextBox 6"/>
            <p:cNvSpPr txBox="1"/>
            <p:nvPr/>
          </p:nvSpPr>
          <p:spPr>
            <a:xfrm>
              <a:off x="8799949" y="1833998"/>
              <a:ext cx="1970467" cy="369332"/>
            </a:xfrm>
            <a:prstGeom prst="rect">
              <a:avLst/>
            </a:prstGeom>
            <a:noFill/>
          </p:spPr>
          <p:txBody>
            <a:bodyPr wrap="square" rtlCol="0">
              <a:spAutoFit/>
            </a:bodyPr>
            <a:lstStyle/>
            <a:p>
              <a:r>
                <a:rPr lang="en-US" b="1" smtClean="0">
                  <a:solidFill>
                    <a:schemeClr val="bg1"/>
                  </a:solidFill>
                </a:rPr>
                <a:t>GIT --VERSION</a:t>
              </a:r>
              <a:endParaRPr lang="en-US" b="1">
                <a:solidFill>
                  <a:schemeClr val="bg1"/>
                </a:solidFill>
              </a:endParaRPr>
            </a:p>
          </p:txBody>
        </p:sp>
      </p:grpSp>
    </p:spTree>
    <p:extLst>
      <p:ext uri="{BB962C8B-B14F-4D97-AF65-F5344CB8AC3E}">
        <p14:creationId xmlns:p14="http://schemas.microsoft.com/office/powerpoint/2010/main" val="414346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A232C6-A682-4614-A970-BF0688D47B4C}"/>
              </a:ext>
            </a:extLst>
          </p:cNvPr>
          <p:cNvSpPr txBox="1">
            <a:spLocks/>
          </p:cNvSpPr>
          <p:nvPr/>
        </p:nvSpPr>
        <p:spPr>
          <a:xfrm>
            <a:off x="0" y="13008"/>
            <a:ext cx="9182100"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mtClean="0">
                <a:solidFill>
                  <a:schemeClr val="bg1"/>
                </a:solidFill>
                <a:latin typeface="Arial" panose="020B0604020202020204" pitchFamily="34" charset="0"/>
                <a:ea typeface="Roboto Black" panose="02000000000000000000" pitchFamily="2" charset="0"/>
                <a:cs typeface="Arial" panose="020B0604020202020204" pitchFamily="34" charset="0"/>
              </a:rPr>
              <a:t>Khai báo tên và địa chỉ email trong file cấu hình</a:t>
            </a:r>
            <a:endParaRPr lang="en-US" sz="3200" dirty="0">
              <a:solidFill>
                <a:schemeClr val="bg1"/>
              </a:solidFill>
              <a:latin typeface="Arial" panose="020B0604020202020204" pitchFamily="34" charset="0"/>
              <a:ea typeface="Roboto Black" panose="02000000000000000000" pitchFamily="2" charset="0"/>
              <a:cs typeface="Arial" panose="020B0604020202020204" pitchFamily="34" charset="0"/>
            </a:endParaRPr>
          </a:p>
        </p:txBody>
      </p:sp>
      <p:sp>
        <p:nvSpPr>
          <p:cNvPr id="5" name="Footer Placeholder 4"/>
          <p:cNvSpPr>
            <a:spLocks noGrp="1"/>
          </p:cNvSpPr>
          <p:nvPr>
            <p:ph type="ftr" sz="quarter" idx="11"/>
          </p:nvPr>
        </p:nvSpPr>
        <p:spPr/>
        <p:txBody>
          <a:bodyPr/>
          <a:lstStyle/>
          <a:p>
            <a:r>
              <a:rPr lang="vi-VN" smtClean="0"/>
              <a:t>Bài 1 - Cài đặt và Sử dụng bằng dòng lệnh</a:t>
            </a:r>
            <a:endParaRPr lang="vi-VN"/>
          </a:p>
        </p:txBody>
      </p:sp>
      <p:sp>
        <p:nvSpPr>
          <p:cNvPr id="6" name="Slide Number Placeholder 5"/>
          <p:cNvSpPr>
            <a:spLocks noGrp="1"/>
          </p:cNvSpPr>
          <p:nvPr>
            <p:ph type="sldNum" sz="quarter" idx="12"/>
          </p:nvPr>
        </p:nvSpPr>
        <p:spPr/>
        <p:txBody>
          <a:bodyPr/>
          <a:lstStyle/>
          <a:p>
            <a:fld id="{1BA18CB7-5184-4CCC-8C85-9F474DD51FD8}" type="slidenum">
              <a:rPr lang="en-US" smtClean="0"/>
              <a:t>9</a:t>
            </a:fld>
            <a:endParaRPr lang="en-US"/>
          </a:p>
        </p:txBody>
      </p:sp>
      <p:sp>
        <p:nvSpPr>
          <p:cNvPr id="7" name="TextBox 6"/>
          <p:cNvSpPr txBox="1"/>
          <p:nvPr/>
        </p:nvSpPr>
        <p:spPr>
          <a:xfrm>
            <a:off x="8023538" y="1635617"/>
            <a:ext cx="1970467" cy="369332"/>
          </a:xfrm>
          <a:prstGeom prst="rect">
            <a:avLst/>
          </a:prstGeom>
          <a:noFill/>
        </p:spPr>
        <p:txBody>
          <a:bodyPr wrap="square" rtlCol="0">
            <a:spAutoFit/>
          </a:bodyPr>
          <a:lstStyle/>
          <a:p>
            <a:r>
              <a:rPr lang="en-US" b="1" smtClean="0">
                <a:solidFill>
                  <a:schemeClr val="bg1"/>
                </a:solidFill>
              </a:rPr>
              <a:t>GIT --VERSION</a:t>
            </a:r>
            <a:endParaRPr lang="en-US" b="1">
              <a:solidFill>
                <a:schemeClr val="bg1"/>
              </a:solidFill>
            </a:endParaRPr>
          </a:p>
        </p:txBody>
      </p:sp>
      <p:pic>
        <p:nvPicPr>
          <p:cNvPr id="9" name="Picture 8"/>
          <p:cNvPicPr>
            <a:picLocks noChangeAspect="1"/>
          </p:cNvPicPr>
          <p:nvPr/>
        </p:nvPicPr>
        <p:blipFill rotWithShape="1">
          <a:blip r:embed="rId2"/>
          <a:srcRect r="11893" b="27042"/>
          <a:stretch/>
        </p:blipFill>
        <p:spPr>
          <a:xfrm>
            <a:off x="162366" y="757370"/>
            <a:ext cx="11965239" cy="5244184"/>
          </a:xfrm>
          <a:prstGeom prst="rect">
            <a:avLst/>
          </a:prstGeom>
        </p:spPr>
      </p:pic>
    </p:spTree>
    <p:extLst>
      <p:ext uri="{BB962C8B-B14F-4D97-AF65-F5344CB8AC3E}">
        <p14:creationId xmlns:p14="http://schemas.microsoft.com/office/powerpoint/2010/main" val="208675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7287</TotalTime>
  <Words>2873</Words>
  <Application>Microsoft Office PowerPoint</Application>
  <PresentationFormat>Widescreen</PresentationFormat>
  <Paragraphs>278</Paragraphs>
  <Slides>32</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Calibri</vt:lpstr>
      <vt:lpstr>Calibri Light</vt:lpstr>
      <vt:lpstr>Roboto</vt:lpstr>
      <vt:lpstr>Roboto Black</vt:lpstr>
      <vt:lpstr>Tahoma</vt:lpstr>
      <vt:lpstr>UTM Avo</vt:lpstr>
      <vt:lpstr>Wingdings</vt:lpstr>
      <vt:lpstr>Office Theme</vt:lpstr>
      <vt:lpstr>1_Office Theme</vt:lpstr>
      <vt:lpstr>Bài 1 Cài đặt và  Sử dụng bằng dòng lệnh</vt:lpstr>
      <vt:lpstr>MỤC TIÊU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Remote Repository và Origin</vt:lpstr>
      <vt:lpstr>Remote Respository và Origin</vt:lpstr>
      <vt:lpstr>Sự khác nhau giữa clone, fetch và pull</vt:lpstr>
      <vt:lpstr>PowerPoint Presentation</vt:lpstr>
      <vt:lpstr>PowerPoint Presentation</vt:lpstr>
      <vt:lpstr>PowerPoint Presentation</vt:lpstr>
      <vt:lpstr>PowerPoint Presentation</vt:lpstr>
      <vt:lpstr>PowerPoint Presentation</vt:lpstr>
      <vt:lpstr>Undo Commit</vt:lpstr>
      <vt:lpstr>Undo Commit</vt:lpstr>
      <vt:lpstr>Branch trong Git là gì?</vt:lpstr>
      <vt:lpstr>Thao tác với Branch</vt:lpstr>
      <vt:lpstr>Gộp dữ liệu từ một branch</vt:lpstr>
      <vt:lpstr>Đánh dấu commit với tag</vt:lpstr>
      <vt:lpstr>PowerPoint Presentation</vt:lpstr>
      <vt:lpstr>Tìm hiểu về git log</vt:lpstr>
      <vt:lpstr>Lọc log với --pretty</vt:lpstr>
      <vt:lpstr>HỎI ĐÁP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Bùi Thanh Hải</dc:creator>
  <cp:lastModifiedBy>Administrator</cp:lastModifiedBy>
  <cp:revision>2278</cp:revision>
  <dcterms:created xsi:type="dcterms:W3CDTF">2018-01-11T08:27:42Z</dcterms:created>
  <dcterms:modified xsi:type="dcterms:W3CDTF">2023-05-11T08:46:22Z</dcterms:modified>
</cp:coreProperties>
</file>